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theme/themeOverride12.xml" ContentType="application/vnd.openxmlformats-officedocument.themeOverr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theme/themeOverride5.xml" ContentType="application/vnd.openxmlformats-officedocument.themeOverride+xml"/>
  <Override PartName="/ppt/drawings/drawing2.xml" ContentType="application/vnd.openxmlformats-officedocument.drawingml.chartshapes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5.xml" ContentType="application/vnd.openxmlformats-officedocument.drawingml.char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ppt/theme/themeOverride13.xml" ContentType="application/vnd.openxmlformats-officedocument.themeOverride+xml"/>
  <Override PartName="/ppt/drawings/drawing5.xml" ContentType="application/vnd.openxmlformats-officedocument.drawingml.chartshapes+xml"/>
  <Override PartName="/ppt/charts/style3.xml" ContentType="application/vnd.ms-office.chart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Override8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11.xml" ContentType="application/vnd.openxmlformats-officedocument.themeOverride+xml"/>
  <Override PartName="/ppt/drawings/drawing3.xml" ContentType="application/vnd.openxmlformats-officedocument.drawingml.chartshapes+xml"/>
  <Default Extension="bin" ContentType="application/vnd.openxmlformats-officedocument.oleObject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Override6.xml" ContentType="application/vnd.openxmlformats-officedocument.themeOverride+xml"/>
  <Override PartName="/ppt/drawings/drawing1.xml" ContentType="application/vnd.openxmlformats-officedocument.drawingml.chartshapes+xml"/>
  <Override PartName="/ppt/charts/chart18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  <Default Extension="emf" ContentType="image/x-emf"/>
  <Override PartName="/ppt/charts/chart16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charts/colors3.xml" ContentType="application/vnd.ms-office.chartcolorstyle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charts/colors1.xml" ContentType="application/vnd.ms-office.chartcolorstyle+xml"/>
  <Override PartName="/ppt/charts/chart6.xml" ContentType="application/vnd.openxmlformats-officedocument.drawingml.chart+xml"/>
  <Override PartName="/ppt/charts/chart10.xml" ContentType="application/vnd.openxmlformats-officedocument.drawingml.chart+xml"/>
  <Default Extension="vml" ContentType="application/vnd.openxmlformats-officedocument.vmlDrawing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theme/themeOverride9.xml" ContentType="application/vnd.openxmlformats-officedocument.themeOverride+xml"/>
  <Override PartName="/ppt/theme/themeOverride14.xml" ContentType="application/vnd.openxmlformats-officedocument.themeOverride+xml"/>
  <Override PartName="/ppt/drawings/drawing6.xml" ContentType="application/vnd.openxmlformats-officedocument.drawingml.chartshape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theme/themeOverride7.xml" ContentType="application/vnd.openxmlformats-officedocument.themeOverride+xml"/>
  <Override PartName="/ppt/drawings/drawing4.xml" ContentType="application/vnd.openxmlformats-officedocument.drawingml.chartshapes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Override10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theme/themeOverride3.xml" ContentType="application/vnd.openxmlformats-officedocument.themeOverr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45"/>
  </p:notesMasterIdLst>
  <p:sldIdLst>
    <p:sldId id="264" r:id="rId2"/>
    <p:sldId id="329" r:id="rId3"/>
    <p:sldId id="374" r:id="rId4"/>
    <p:sldId id="375" r:id="rId5"/>
    <p:sldId id="377" r:id="rId6"/>
    <p:sldId id="386" r:id="rId7"/>
    <p:sldId id="347" r:id="rId8"/>
    <p:sldId id="379" r:id="rId9"/>
    <p:sldId id="380" r:id="rId10"/>
    <p:sldId id="381" r:id="rId11"/>
    <p:sldId id="348" r:id="rId12"/>
    <p:sldId id="349" r:id="rId13"/>
    <p:sldId id="350" r:id="rId14"/>
    <p:sldId id="351" r:id="rId15"/>
    <p:sldId id="354" r:id="rId16"/>
    <p:sldId id="382" r:id="rId17"/>
    <p:sldId id="370" r:id="rId18"/>
    <p:sldId id="364" r:id="rId19"/>
    <p:sldId id="365" r:id="rId20"/>
    <p:sldId id="366" r:id="rId21"/>
    <p:sldId id="367" r:id="rId22"/>
    <p:sldId id="368" r:id="rId23"/>
    <p:sldId id="369" r:id="rId24"/>
    <p:sldId id="384" r:id="rId25"/>
    <p:sldId id="385" r:id="rId26"/>
    <p:sldId id="263" r:id="rId27"/>
    <p:sldId id="342" r:id="rId28"/>
    <p:sldId id="360" r:id="rId29"/>
    <p:sldId id="361" r:id="rId30"/>
    <p:sldId id="362" r:id="rId31"/>
    <p:sldId id="373" r:id="rId32"/>
    <p:sldId id="267" r:id="rId33"/>
    <p:sldId id="268" r:id="rId34"/>
    <p:sldId id="270" r:id="rId35"/>
    <p:sldId id="271" r:id="rId36"/>
    <p:sldId id="272" r:id="rId37"/>
    <p:sldId id="273" r:id="rId38"/>
    <p:sldId id="274" r:id="rId39"/>
    <p:sldId id="275" r:id="rId40"/>
    <p:sldId id="276" r:id="rId41"/>
    <p:sldId id="278" r:id="rId42"/>
    <p:sldId id="290" r:id="rId43"/>
    <p:sldId id="339" r:id="rId44"/>
  </p:sldIdLst>
  <p:sldSz cx="9144000" cy="6858000" type="screen4x3"/>
  <p:notesSz cx="6858000" cy="9144000"/>
  <p:defaultTextStyle>
    <a:defPPr>
      <a:defRPr lang="es-A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  <a:srgbClr val="C8280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63434" autoAdjust="0"/>
  </p:normalViewPr>
  <p:slideViewPr>
    <p:cSldViewPr>
      <p:cViewPr varScale="1">
        <p:scale>
          <a:sx n="116" d="100"/>
          <a:sy n="116" d="100"/>
        </p:scale>
        <p:origin x="-1494" y="-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Libro2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Libro2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Libro2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Libro2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Libro2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Libro2" TargetMode="External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Libro2" TargetMode="External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Libro2" TargetMode="External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Hoja_de_c_lculo_de_Microsoft_Excel111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Libro1" TargetMode="External"/><Relationship Id="rId1" Type="http://schemas.openxmlformats.org/officeDocument/2006/relationships/themeOverride" Target="../theme/themeOverride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Libro1" TargetMode="External"/><Relationship Id="rId1" Type="http://schemas.openxmlformats.org/officeDocument/2006/relationships/themeOverride" Target="../theme/themeOverride10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Libro1" TargetMode="External"/><Relationship Id="rId1" Type="http://schemas.openxmlformats.org/officeDocument/2006/relationships/themeOverride" Target="../theme/themeOverride11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oleObject" Target="Libro1" TargetMode="External"/><Relationship Id="rId1" Type="http://schemas.openxmlformats.org/officeDocument/2006/relationships/themeOverride" Target="../theme/themeOverride12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oleObject" Target="Libro1" TargetMode="External"/><Relationship Id="rId1" Type="http://schemas.openxmlformats.org/officeDocument/2006/relationships/themeOverride" Target="../theme/themeOverride13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6.xml"/><Relationship Id="rId2" Type="http://schemas.openxmlformats.org/officeDocument/2006/relationships/oleObject" Target="Libro1" TargetMode="External"/><Relationship Id="rId1" Type="http://schemas.openxmlformats.org/officeDocument/2006/relationships/themeOverride" Target="../theme/themeOverride14.xml"/></Relationships>
</file>

<file path=ppt/charts/_rels/chart16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Hoja_de_c_lculo_de_Microsoft_Excel422.xlsx"/></Relationships>
</file>

<file path=ppt/charts/_rels/chart17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Hoja_de_c_lculo_de_Microsoft_Excel533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64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AR"/>
  <c:clrMapOvr bg1="dk1" tx1="lt1" bg2="dk2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lang="es-ES"/>
            </a:pPr>
            <a:r>
              <a:rPr lang="en-US"/>
              <a:t>VIVIENDA/CONFLUENCIA</a:t>
            </a:r>
          </a:p>
        </c:rich>
      </c:tx>
      <c:layout>
        <c:manualLayout>
          <c:xMode val="edge"/>
          <c:yMode val="edge"/>
          <c:x val="0.29622922134733182"/>
          <c:y val="1.9444444444444445E-2"/>
        </c:manualLayout>
      </c:layout>
    </c:title>
    <c:plotArea>
      <c:layout/>
      <c:doughnutChart>
        <c:varyColors val="1"/>
        <c:ser>
          <c:idx val="0"/>
          <c:order val="0"/>
          <c:dLbls>
            <c:dLbl>
              <c:idx val="0"/>
              <c:layout>
                <c:manualLayout>
                  <c:x val="0.2"/>
                  <c:y val="-9.2592592592593045E-2"/>
                </c:manualLayout>
              </c:layout>
              <c:showCatName val="1"/>
              <c:showPercent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3055555555555537"/>
                  <c:y val="0"/>
                </c:manualLayout>
              </c:layout>
              <c:showCatName val="1"/>
              <c:showPercent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7.7777777777777807E-2"/>
                  <c:y val="-0.12037037037037036"/>
                </c:manualLayout>
              </c:layout>
              <c:showCatName val="1"/>
              <c:showPercent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ES" b="1"/>
                </a:pPr>
                <a:endParaRPr lang="es-AR"/>
              </a:p>
            </c:txPr>
            <c:showCatName val="1"/>
            <c:showPercent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Hoja19!$A$1:$C$1</c:f>
              <c:strCache>
                <c:ptCount val="3"/>
                <c:pt idx="0">
                  <c:v>SATISFACTORIA</c:v>
                </c:pt>
                <c:pt idx="1">
                  <c:v>BÁSICA </c:v>
                </c:pt>
                <c:pt idx="2">
                  <c:v>INSUFICIENTE</c:v>
                </c:pt>
              </c:strCache>
            </c:strRef>
          </c:cat>
          <c:val>
            <c:numRef>
              <c:f>Hoja19!$A$2:$C$2</c:f>
              <c:numCache>
                <c:formatCode>General</c:formatCode>
                <c:ptCount val="3"/>
                <c:pt idx="0">
                  <c:v>76874</c:v>
                </c:pt>
                <c:pt idx="1">
                  <c:v>20165</c:v>
                </c:pt>
                <c:pt idx="2">
                  <c:v>15294</c:v>
                </c:pt>
              </c:numCache>
            </c:numRef>
          </c:val>
        </c:ser>
        <c:dLbls>
          <c:showCatName val="1"/>
          <c:showPercent val="1"/>
        </c:dLbls>
        <c:firstSliceAng val="0"/>
        <c:holeSize val="50"/>
      </c:doughnutChart>
    </c:plotArea>
    <c:plotVisOnly val="1"/>
    <c:dispBlanksAs val="zero"/>
  </c:chart>
  <c:txPr>
    <a:bodyPr/>
    <a:lstStyle/>
    <a:p>
      <a:pPr>
        <a:defRPr sz="1800"/>
      </a:pPr>
      <a:endParaRPr lang="es-AR"/>
    </a:p>
  </c:tx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AR"/>
  <c:clrMapOvr bg1="dk1" tx1="lt1" bg2="dk2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lang="es-ES" sz="2400">
                <a:latin typeface="+mn-lt"/>
                <a:ea typeface="Verdana" pitchFamily="34" charset="0"/>
                <a:cs typeface="Verdana" pitchFamily="34" charset="0"/>
              </a:defRPr>
            </a:pPr>
            <a:r>
              <a:rPr lang="en-US" sz="2400">
                <a:latin typeface="+mn-lt"/>
                <a:ea typeface="Verdana" pitchFamily="34" charset="0"/>
                <a:cs typeface="Verdana" pitchFamily="34" charset="0"/>
              </a:rPr>
              <a:t>CONEXIÓN A SERVICIOS BÁSICOS/ CONFLUENCIA14</a:t>
            </a:r>
          </a:p>
        </c:rich>
      </c:tx>
      <c:layout>
        <c:manualLayout>
          <c:xMode val="edge"/>
          <c:yMode val="edge"/>
          <c:x val="0.19567355643044618"/>
          <c:y val="3.1481481481481485E-2"/>
        </c:manualLayout>
      </c:layout>
    </c:title>
    <c:plotArea>
      <c:layout/>
      <c:pieChart>
        <c:varyColors val="1"/>
        <c:ser>
          <c:idx val="0"/>
          <c:order val="0"/>
          <c:explosion val="25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ES" sz="1800" b="1">
                    <a:latin typeface="+mn-lt"/>
                    <a:ea typeface="Verdana" pitchFamily="34" charset="0"/>
                    <a:cs typeface="Verdana" pitchFamily="34" charset="0"/>
                  </a:defRPr>
                </a:pPr>
                <a:endParaRPr lang="es-AR"/>
              </a:p>
            </c:txPr>
            <c:showCatName val="1"/>
            <c:showPercent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Hoja20!$A$1:$C$1</c:f>
              <c:strCache>
                <c:ptCount val="3"/>
                <c:pt idx="0">
                  <c:v>SATISFACTORIO</c:v>
                </c:pt>
                <c:pt idx="1">
                  <c:v>BÁSICO</c:v>
                </c:pt>
                <c:pt idx="2">
                  <c:v>INSUFICIENTE</c:v>
                </c:pt>
              </c:strCache>
            </c:strRef>
          </c:cat>
          <c:val>
            <c:numRef>
              <c:f>Hoja20!$A$2:$C$2</c:f>
              <c:numCache>
                <c:formatCode>General</c:formatCode>
                <c:ptCount val="3"/>
                <c:pt idx="0">
                  <c:v>82835</c:v>
                </c:pt>
                <c:pt idx="1">
                  <c:v>11556</c:v>
                </c:pt>
                <c:pt idx="2">
                  <c:v>17946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  <c:dispBlanksAs val="zero"/>
  </c:chart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AR"/>
  <c:style val="5"/>
  <c:clrMapOvr bg1="dk1" tx1="lt1" bg2="dk2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lang="es-ES" sz="1800">
                <a:latin typeface="+mn-lt"/>
                <a:ea typeface="Verdana" pitchFamily="34" charset="0"/>
                <a:cs typeface="Verdana" pitchFamily="34" charset="0"/>
              </a:defRPr>
            </a:pPr>
            <a:r>
              <a:rPr lang="es-AR" sz="1800">
                <a:latin typeface="+mn-lt"/>
                <a:ea typeface="Verdana" pitchFamily="34" charset="0"/>
                <a:cs typeface="Verdana" pitchFamily="34" charset="0"/>
              </a:rPr>
              <a:t>NECESIDADES</a:t>
            </a:r>
            <a:r>
              <a:rPr lang="es-AR" sz="1800" baseline="0">
                <a:latin typeface="+mn-lt"/>
                <a:ea typeface="Verdana" pitchFamily="34" charset="0"/>
                <a:cs typeface="Verdana" pitchFamily="34" charset="0"/>
              </a:rPr>
              <a:t> BÁSICAS INSATISFECHAS/CONFLUENCIA14</a:t>
            </a:r>
            <a:endParaRPr lang="es-AR" sz="1800">
              <a:latin typeface="+mn-lt"/>
              <a:ea typeface="Verdana" pitchFamily="34" charset="0"/>
              <a:cs typeface="Verdana" pitchFamily="34" charset="0"/>
            </a:endParaRPr>
          </a:p>
        </c:rich>
      </c:tx>
      <c:layout>
        <c:manualLayout>
          <c:xMode val="edge"/>
          <c:yMode val="edge"/>
          <c:x val="0.18034722222222263"/>
          <c:y val="5.1851851851851864E-2"/>
        </c:manualLayout>
      </c:layout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0.15877072397200351"/>
                  <c:y val="-0.22806065908428114"/>
                </c:manualLayout>
              </c:layout>
              <c:tx>
                <c:rich>
                  <a:bodyPr/>
                  <a:lstStyle/>
                  <a:p>
                    <a:pPr>
                      <a:defRPr lang="es-ES" sz="1800" b="1">
                        <a:solidFill>
                          <a:schemeClr val="tx1"/>
                        </a:solidFill>
                        <a:latin typeface="+mn-lt"/>
                        <a:ea typeface="Verdana" pitchFamily="34" charset="0"/>
                        <a:cs typeface="Verdana" pitchFamily="34" charset="0"/>
                      </a:defRPr>
                    </a:pPr>
                    <a:r>
                      <a:rPr lang="en-US" sz="2000" dirty="0"/>
                      <a:t>SIN NBI
83%</a:t>
                    </a:r>
                  </a:p>
                </c:rich>
              </c:tx>
              <c:spPr/>
              <c:showCatName val="1"/>
              <c:showPercent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6.621478565179352E-2"/>
                  <c:y val="2.0738553514144092E-3"/>
                </c:manualLayout>
              </c:layout>
              <c:showCatName val="1"/>
              <c:showPercent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ES" sz="1800" b="1">
                    <a:latin typeface="+mn-lt"/>
                    <a:ea typeface="Verdana" pitchFamily="34" charset="0"/>
                    <a:cs typeface="Verdana" pitchFamily="34" charset="0"/>
                  </a:defRPr>
                </a:pPr>
                <a:endParaRPr lang="es-AR"/>
              </a:p>
            </c:txPr>
            <c:showCatName val="1"/>
            <c:showPercent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Hoja21!$A$1:$B$1</c:f>
              <c:strCache>
                <c:ptCount val="2"/>
                <c:pt idx="0">
                  <c:v>SIN NBI</c:v>
                </c:pt>
                <c:pt idx="1">
                  <c:v>CON NBI</c:v>
                </c:pt>
              </c:strCache>
            </c:strRef>
          </c:cat>
          <c:val>
            <c:numRef>
              <c:f>Hoja21!$A$2:$B$2</c:f>
              <c:numCache>
                <c:formatCode>General</c:formatCode>
                <c:ptCount val="2"/>
                <c:pt idx="0">
                  <c:v>93787</c:v>
                </c:pt>
                <c:pt idx="1">
                  <c:v>18550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  <c:dispBlanksAs val="zero"/>
  </c:chart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AR"/>
  <c:clrMapOvr bg1="dk1" tx1="lt1" bg2="dk2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lang="es-ES"/>
            </a:pPr>
            <a:r>
              <a:rPr lang="en-US"/>
              <a:t>ADOLESCENTES CON CAUSA</a:t>
            </a:r>
          </a:p>
        </c:rich>
      </c:tx>
      <c:layout>
        <c:manualLayout>
          <c:xMode val="edge"/>
          <c:yMode val="edge"/>
          <c:x val="5.5284776902887162E-2"/>
          <c:y val="6.2037037037037335E-2"/>
        </c:manualLayout>
      </c:layout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1.8072615923009624E-2"/>
                  <c:y val="-0.25016156313794202"/>
                </c:manualLayout>
              </c:layout>
              <c:tx>
                <c:rich>
                  <a:bodyPr/>
                  <a:lstStyle/>
                  <a:p>
                    <a:r>
                      <a:rPr lang="en-US" sz="2000" dirty="0">
                        <a:latin typeface="+mj-lt"/>
                      </a:rPr>
                      <a:t>
99,36%</a:t>
                    </a:r>
                  </a:p>
                </c:rich>
              </c:tx>
              <c:showCatName val="1"/>
              <c:showPercent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9.5944444444444527E-2"/>
                  <c:y val="3.9352580927384251E-3"/>
                </c:manualLayout>
              </c:layout>
              <c:tx>
                <c:rich>
                  <a:bodyPr/>
                  <a:lstStyle/>
                  <a:p>
                    <a:r>
                      <a:rPr lang="en-US" sz="2000" b="1" dirty="0">
                        <a:latin typeface="+mj-lt"/>
                        <a:ea typeface="Verdana" pitchFamily="34" charset="0"/>
                        <a:cs typeface="Verdana" pitchFamily="34" charset="0"/>
                      </a:rPr>
                      <a:t>Con </a:t>
                    </a:r>
                    <a:r>
                      <a:rPr lang="en-US" sz="2000" b="1" dirty="0" err="1">
                        <a:latin typeface="+mj-lt"/>
                        <a:ea typeface="Verdana" pitchFamily="34" charset="0"/>
                        <a:cs typeface="Verdana" pitchFamily="34" charset="0"/>
                      </a:rPr>
                      <a:t>causa</a:t>
                    </a:r>
                    <a:r>
                      <a:rPr lang="en-US" sz="2000" b="1" dirty="0">
                        <a:latin typeface="+mj-lt"/>
                        <a:ea typeface="Verdana" pitchFamily="34" charset="0"/>
                        <a:cs typeface="Verdana" pitchFamily="34" charset="0"/>
                      </a:rPr>
                      <a:t>
0,64%</a:t>
                    </a:r>
                  </a:p>
                </c:rich>
              </c:tx>
              <c:showCatName val="1"/>
              <c:showPercent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ES"/>
                </a:pPr>
                <a:endParaRPr lang="es-AR"/>
              </a:p>
            </c:txPr>
            <c:showCatName val="1"/>
            <c:showPercent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Hoja7!$A$1:$B$1</c:f>
              <c:strCache>
                <c:ptCount val="2"/>
                <c:pt idx="0">
                  <c:v>Total adolescentes</c:v>
                </c:pt>
                <c:pt idx="1">
                  <c:v>Con causa</c:v>
                </c:pt>
              </c:strCache>
            </c:strRef>
          </c:cat>
          <c:val>
            <c:numRef>
              <c:f>Hoja7!$A$2:$B$2</c:f>
              <c:numCache>
                <c:formatCode>General</c:formatCode>
                <c:ptCount val="2"/>
                <c:pt idx="0">
                  <c:v>112078</c:v>
                </c:pt>
                <c:pt idx="1">
                  <c:v>720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  <c:dispBlanksAs val="zero"/>
  </c:chart>
  <c:txPr>
    <a:bodyPr/>
    <a:lstStyle/>
    <a:p>
      <a:pPr>
        <a:defRPr sz="1800"/>
      </a:pPr>
      <a:endParaRPr lang="es-AR"/>
    </a:p>
  </c:txPr>
  <c:externalData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AR"/>
  <c:style val="6"/>
  <c:clrMapOvr bg1="dk1" tx1="lt1" bg2="dk2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lang="es-ES">
                <a:latin typeface="Verdana" pitchFamily="34" charset="0"/>
                <a:ea typeface="Verdana" pitchFamily="34" charset="0"/>
                <a:cs typeface="Verdana" pitchFamily="34" charset="0"/>
              </a:defRPr>
            </a:pPr>
            <a:r>
              <a:rPr lang="en-US" sz="36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Género</a:t>
            </a:r>
            <a:endParaRPr lang="en-US" sz="3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c:rich>
      </c:tx>
      <c:layout>
        <c:manualLayout>
          <c:xMode val="edge"/>
          <c:yMode val="edge"/>
          <c:x val="0.6249722222222226"/>
          <c:y val="7.2222222222222368E-2"/>
        </c:manualLayout>
      </c:layout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ES" b="1">
                    <a:solidFill>
                      <a:schemeClr val="bg1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es-AR"/>
              </a:p>
            </c:txPr>
            <c:showCatName val="1"/>
            <c:showPercent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Hoja5!$A$1:$B$1</c:f>
              <c:strCache>
                <c:ptCount val="2"/>
                <c:pt idx="0">
                  <c:v>MASCULINO</c:v>
                </c:pt>
                <c:pt idx="1">
                  <c:v>FEMENINO</c:v>
                </c:pt>
              </c:strCache>
            </c:strRef>
          </c:cat>
          <c:val>
            <c:numRef>
              <c:f>Hoja5!$A$2:$B$2</c:f>
              <c:numCache>
                <c:formatCode>General</c:formatCode>
                <c:ptCount val="2"/>
                <c:pt idx="0">
                  <c:v>448</c:v>
                </c:pt>
                <c:pt idx="1">
                  <c:v>71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  <c:dispBlanksAs val="zero"/>
  </c:chart>
  <c:txPr>
    <a:bodyPr/>
    <a:lstStyle/>
    <a:p>
      <a:pPr>
        <a:defRPr sz="1800"/>
      </a:pPr>
      <a:endParaRPr lang="es-AR"/>
    </a:p>
  </c:txPr>
  <c:externalData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AR"/>
  <c:clrMapOvr bg1="dk1" tx1="lt1" bg2="dk2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lang="es-ES">
                <a:solidFill>
                  <a:schemeClr val="bg1"/>
                </a:solidFill>
                <a:latin typeface="+mj-lt"/>
              </a:defRPr>
            </a:pPr>
            <a:r>
              <a:rPr lang="en-US" sz="3200" dirty="0" err="1" smtClean="0">
                <a:solidFill>
                  <a:schemeClr val="bg1"/>
                </a:solidFill>
                <a:latin typeface="+mj-lt"/>
              </a:rPr>
              <a:t>Situación</a:t>
            </a: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+mj-lt"/>
              </a:rPr>
              <a:t>Laboral</a:t>
            </a:r>
            <a:endParaRPr lang="en-US" sz="3200" dirty="0">
              <a:solidFill>
                <a:schemeClr val="bg1"/>
              </a:solidFill>
              <a:latin typeface="+mj-lt"/>
            </a:endParaRPr>
          </a:p>
        </c:rich>
      </c:tx>
      <c:layout>
        <c:manualLayout>
          <c:xMode val="edge"/>
          <c:yMode val="edge"/>
          <c:x val="0.30532633420822486"/>
          <c:y val="0.8842592592592593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3.1944444444444442E-2"/>
          <c:y val="0.11823636628754752"/>
          <c:w val="0.81388888888889022"/>
          <c:h val="0.64767096821230674"/>
        </c:manualLayout>
      </c:layout>
      <c:pie3DChart>
        <c:varyColors val="1"/>
        <c:ser>
          <c:idx val="0"/>
          <c:order val="0"/>
          <c:dLbls>
            <c:dLbl>
              <c:idx val="0"/>
              <c:layout>
                <c:manualLayout>
                  <c:x val="0.25811482939632546"/>
                  <c:y val="-2.9899023038786807E-2"/>
                </c:manualLayout>
              </c:layout>
              <c:showCatName val="1"/>
              <c:showPercent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ES" sz="1800" b="1">
                    <a:solidFill>
                      <a:schemeClr val="tx1"/>
                    </a:solidFill>
                    <a:latin typeface="+mn-lt"/>
                    <a:ea typeface="Verdana" pitchFamily="34" charset="0"/>
                    <a:cs typeface="Verdana" pitchFamily="34" charset="0"/>
                  </a:defRPr>
                </a:pPr>
                <a:endParaRPr lang="es-AR"/>
              </a:p>
            </c:txPr>
            <c:showCatName val="1"/>
            <c:showPercent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Hoja9!$A$1:$C$1</c:f>
              <c:strCache>
                <c:ptCount val="3"/>
                <c:pt idx="0">
                  <c:v>TRABAJA</c:v>
                </c:pt>
                <c:pt idx="1">
                  <c:v>NO TRABAJA</c:v>
                </c:pt>
                <c:pt idx="2">
                  <c:v>SIN DATO</c:v>
                </c:pt>
              </c:strCache>
            </c:strRef>
          </c:cat>
          <c:val>
            <c:numRef>
              <c:f>Hoja9!$A$2:$C$2</c:f>
              <c:numCache>
                <c:formatCode>General</c:formatCode>
                <c:ptCount val="3"/>
                <c:pt idx="0">
                  <c:v>16</c:v>
                </c:pt>
                <c:pt idx="1">
                  <c:v>312</c:v>
                </c:pt>
                <c:pt idx="2">
                  <c:v>191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  <c:dispBlanksAs val="zero"/>
  </c:chart>
  <c:externalData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AR"/>
  <c:clrMapOvr bg1="dk1" tx1="lt1" bg2="dk2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lang="es-ES" sz="3600"/>
            </a:pPr>
            <a:r>
              <a:rPr lang="en-US" sz="3600"/>
              <a:t>VIVIENDA</a:t>
            </a:r>
          </a:p>
        </c:rich>
      </c:tx>
      <c:layout>
        <c:manualLayout>
          <c:xMode val="edge"/>
          <c:yMode val="edge"/>
          <c:x val="0.70645144356955536"/>
          <c:y val="9.2592592592593032E-2"/>
        </c:manualLayout>
      </c:layout>
    </c:title>
    <c:view3D>
      <c:rotX val="75"/>
      <c:perspective val="30"/>
    </c:view3D>
    <c:plotArea>
      <c:layout>
        <c:manualLayout>
          <c:layoutTarget val="inner"/>
          <c:xMode val="edge"/>
          <c:yMode val="edge"/>
          <c:x val="0.23625437445319344"/>
          <c:y val="0.13212525517643658"/>
          <c:w val="0.45804702537182851"/>
          <c:h val="0.76341170895304755"/>
        </c:manualLayout>
      </c:layout>
      <c:pie3DChart>
        <c:varyColors val="1"/>
        <c:ser>
          <c:idx val="0"/>
          <c:order val="0"/>
          <c:dLbls>
            <c:dLbl>
              <c:idx val="1"/>
              <c:layout>
                <c:manualLayout>
                  <c:x val="6.3888888888888884E-2"/>
                  <c:y val="8.7962962962963229E-2"/>
                </c:manualLayout>
              </c:layout>
              <c:showCatName val="1"/>
              <c:showPercent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8333333333333535E-2"/>
                  <c:y val="3.2407407407407433E-2"/>
                </c:manualLayout>
              </c:layout>
              <c:showCatName val="1"/>
              <c:showPercent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ES" sz="2000" b="1">
                    <a:solidFill>
                      <a:schemeClr val="bg1"/>
                    </a:solidFill>
                    <a:latin typeface="+mj-lt"/>
                    <a:ea typeface="Verdana" pitchFamily="34" charset="0"/>
                    <a:cs typeface="Verdana" pitchFamily="34" charset="0"/>
                  </a:defRPr>
                </a:pPr>
                <a:endParaRPr lang="es-AR"/>
              </a:p>
            </c:txPr>
            <c:showCatName val="1"/>
            <c:showPercent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Hoja11!$A$1:$D$1</c:f>
              <c:strCache>
                <c:ptCount val="4"/>
                <c:pt idx="0">
                  <c:v>CASA PROPIA</c:v>
                </c:pt>
                <c:pt idx="1">
                  <c:v>ALQUILADA</c:v>
                </c:pt>
                <c:pt idx="2">
                  <c:v>TOMAS</c:v>
                </c:pt>
                <c:pt idx="3">
                  <c:v>SIN DATO</c:v>
                </c:pt>
              </c:strCache>
            </c:strRef>
          </c:cat>
          <c:val>
            <c:numRef>
              <c:f>Hoja11!$A$2:$D$2</c:f>
              <c:numCache>
                <c:formatCode>General</c:formatCode>
                <c:ptCount val="4"/>
                <c:pt idx="0">
                  <c:v>241</c:v>
                </c:pt>
                <c:pt idx="1">
                  <c:v>27</c:v>
                </c:pt>
                <c:pt idx="2">
                  <c:v>65</c:v>
                </c:pt>
                <c:pt idx="3">
                  <c:v>186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  <c:dispBlanksAs val="zero"/>
  </c:chart>
  <c:externalData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AR"/>
  <c:style val="3"/>
  <c:clrMapOvr bg1="dk1" tx1="lt1" bg2="dk2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lang="es-ES"/>
            </a:pPr>
            <a:r>
              <a:rPr lang="en-US" sz="2800" dirty="0">
                <a:latin typeface="+mj-lt"/>
                <a:ea typeface="Verdana" pitchFamily="34" charset="0"/>
                <a:cs typeface="Verdana" pitchFamily="34" charset="0"/>
              </a:rPr>
              <a:t>ESTADO FÍSICO</a:t>
            </a:r>
          </a:p>
        </c:rich>
      </c:tx>
      <c:layout>
        <c:manualLayout>
          <c:xMode val="edge"/>
          <c:yMode val="edge"/>
          <c:x val="0.383201334208224"/>
          <c:y val="5.1851851851851864E-2"/>
        </c:manualLayout>
      </c:layout>
    </c:title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dLbl>
              <c:idx val="0"/>
              <c:layout>
                <c:manualLayout>
                  <c:x val="-0.24776897419072669"/>
                  <c:y val="-9.625867599883374E-2"/>
                </c:manualLayout>
              </c:layout>
              <c:showCatName val="1"/>
              <c:showPercent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5409607392825897"/>
                  <c:y val="-0.23266345873432523"/>
                </c:manualLayout>
              </c:layout>
              <c:showCatName val="1"/>
              <c:showPercent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5491666666666701"/>
                  <c:y val="-0.14966477107028289"/>
                </c:manualLayout>
              </c:layout>
              <c:showCatName val="1"/>
              <c:showPercent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517933617672797"/>
                  <c:y val="9.0810877806940693E-2"/>
                </c:manualLayout>
              </c:layout>
              <c:showCatName val="1"/>
              <c:showPercent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ES" sz="1600" b="1">
                    <a:solidFill>
                      <a:schemeClr val="tx1"/>
                    </a:solidFill>
                  </a:defRPr>
                </a:pPr>
                <a:endParaRPr lang="es-AR"/>
              </a:p>
            </c:txPr>
            <c:showCatName val="1"/>
            <c:showPercent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Hoja14!$A$1:$D$1</c:f>
              <c:strCache>
                <c:ptCount val="4"/>
                <c:pt idx="0">
                  <c:v>BUENO</c:v>
                </c:pt>
                <c:pt idx="1">
                  <c:v>ALCOHOL/DROGAS</c:v>
                </c:pt>
                <c:pt idx="2">
                  <c:v>LESIONADO</c:v>
                </c:pt>
                <c:pt idx="3">
                  <c:v>SIN DATO</c:v>
                </c:pt>
              </c:strCache>
            </c:strRef>
          </c:cat>
          <c:val>
            <c:numRef>
              <c:f>Hoja14!$A$2:$D$2</c:f>
              <c:numCache>
                <c:formatCode>General</c:formatCode>
                <c:ptCount val="4"/>
                <c:pt idx="0">
                  <c:v>270</c:v>
                </c:pt>
                <c:pt idx="1">
                  <c:v>54</c:v>
                </c:pt>
                <c:pt idx="2">
                  <c:v>84</c:v>
                </c:pt>
                <c:pt idx="3">
                  <c:v>111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  <c:dispBlanksAs val="zero"/>
  </c:chart>
  <c:externalData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AR"/>
  <c:chart>
    <c:title>
      <c:tx>
        <c:rich>
          <a:bodyPr rot="0" spcFirstLastPara="1" vertOverflow="ellipsis" vert="horz" wrap="square" anchor="ctr" anchorCtr="1"/>
          <a:lstStyle/>
          <a:p>
            <a:pPr>
              <a:defRPr lang="es-ES"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Ciudad</a:t>
            </a:r>
            <a:r>
              <a:rPr lang="en-US" baseline="0" dirty="0" smtClean="0"/>
              <a:t> de Neuquén </a:t>
            </a:r>
            <a:endParaRPr lang="en-US" dirty="0"/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Hoja1!$A$2:$A$9</c:f>
              <c:numCache>
                <c:formatCode>General</c:formatCode>
                <c:ptCount val="8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</c:numCache>
            </c:numRef>
          </c:cat>
          <c:val>
            <c:numRef>
              <c:f>Hoja1!$B$2:$B$9</c:f>
              <c:numCache>
                <c:formatCode>General</c:formatCode>
                <c:ptCount val="8"/>
                <c:pt idx="0">
                  <c:v>811</c:v>
                </c:pt>
                <c:pt idx="1">
                  <c:v>744</c:v>
                </c:pt>
                <c:pt idx="2">
                  <c:v>688</c:v>
                </c:pt>
                <c:pt idx="3">
                  <c:v>572</c:v>
                </c:pt>
                <c:pt idx="4">
                  <c:v>628</c:v>
                </c:pt>
                <c:pt idx="5">
                  <c:v>608</c:v>
                </c:pt>
                <c:pt idx="6">
                  <c:v>529</c:v>
                </c:pt>
                <c:pt idx="7">
                  <c:v>438</c:v>
                </c:pt>
              </c:numCache>
            </c:numRef>
          </c:val>
        </c:ser>
        <c:gapWidth val="219"/>
        <c:overlap val="-27"/>
        <c:axId val="86781952"/>
        <c:axId val="86783488"/>
      </c:barChart>
      <c:catAx>
        <c:axId val="8678195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86783488"/>
        <c:crosses val="autoZero"/>
        <c:auto val="1"/>
        <c:lblAlgn val="ctr"/>
        <c:lblOffset val="100"/>
      </c:catAx>
      <c:valAx>
        <c:axId val="8678348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86781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ES"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AR"/>
  <c:clrMapOvr bg1="dk1" tx1="lt1" bg2="dk2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lang="es-ES"/>
            </a:pPr>
            <a:r>
              <a:rPr lang="en-US" sz="2800" dirty="0" err="1"/>
              <a:t>Homicidios</a:t>
            </a:r>
            <a:r>
              <a:rPr lang="en-US" sz="2800" dirty="0"/>
              <a:t> </a:t>
            </a:r>
            <a:r>
              <a:rPr lang="en-US" sz="2800" dirty="0" err="1"/>
              <a:t>dolosos</a:t>
            </a:r>
            <a:r>
              <a:rPr lang="en-US" sz="2800" dirty="0"/>
              <a:t> 2009</a:t>
            </a:r>
          </a:p>
        </c:rich>
      </c:tx>
      <c:layout>
        <c:manualLayout>
          <c:xMode val="edge"/>
          <c:yMode val="edge"/>
          <c:x val="0.15731594488189049"/>
          <c:y val="5.1851851851851864E-2"/>
        </c:manualLayout>
      </c:layout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dLbls>
            <c:dLbl>
              <c:idx val="0"/>
              <c:layout>
                <c:manualLayout>
                  <c:x val="8.7500000000000008E-2"/>
                  <c:y val="0.19814814814814821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5.6944444444444443E-2"/>
                  <c:y val="0.75370370370370365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ES" sz="3600"/>
                </a:pPr>
                <a:endParaRPr lang="es-AR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Hoja6!$A$1:$B$1</c:f>
              <c:strCache>
                <c:ptCount val="2"/>
                <c:pt idx="0">
                  <c:v>Adolescentes</c:v>
                </c:pt>
                <c:pt idx="1">
                  <c:v>Adultos</c:v>
                </c:pt>
              </c:strCache>
            </c:strRef>
          </c:cat>
          <c:val>
            <c:numRef>
              <c:f>Hoja6!$A$2:$B$2</c:f>
              <c:numCache>
                <c:formatCode>General</c:formatCode>
                <c:ptCount val="2"/>
                <c:pt idx="0">
                  <c:v>3</c:v>
                </c:pt>
                <c:pt idx="1">
                  <c:v>38</c:v>
                </c:pt>
              </c:numCache>
            </c:numRef>
          </c:val>
        </c:ser>
        <c:dLbls>
          <c:showVal val="1"/>
        </c:dLbls>
        <c:shape val="cylinder"/>
        <c:axId val="78934016"/>
        <c:axId val="78935552"/>
        <c:axId val="0"/>
      </c:bar3DChart>
      <c:catAx>
        <c:axId val="78934016"/>
        <c:scaling>
          <c:orientation val="minMax"/>
        </c:scaling>
        <c:axPos val="b"/>
        <c:numFmt formatCode="General" sourceLinked="0"/>
        <c:majorTickMark val="none"/>
        <c:tickLblPos val="nextTo"/>
        <c:txPr>
          <a:bodyPr/>
          <a:lstStyle/>
          <a:p>
            <a:pPr>
              <a:defRPr lang="es-ES" sz="2000" b="1"/>
            </a:pPr>
            <a:endParaRPr lang="es-AR"/>
          </a:p>
        </c:txPr>
        <c:crossAx val="78935552"/>
        <c:crosses val="autoZero"/>
        <c:auto val="1"/>
        <c:lblAlgn val="ctr"/>
        <c:lblOffset val="100"/>
      </c:catAx>
      <c:valAx>
        <c:axId val="78935552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78934016"/>
        <c:crosses val="autoZero"/>
        <c:crossBetween val="between"/>
      </c:valAx>
    </c:plotArea>
    <c:plotVisOnly val="1"/>
    <c:dispBlanksAs val="gap"/>
  </c:chart>
  <c:externalData r:id="rId2"/>
  <c:userShapes r:id="rId3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AR"/>
  <c:clrMapOvr bg1="dk1" tx1="lt1" bg2="dk2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lang="es-ES"/>
            </a:pPr>
            <a:r>
              <a:rPr lang="en-US" sz="2400" dirty="0" err="1"/>
              <a:t>Homicidios</a:t>
            </a:r>
            <a:r>
              <a:rPr lang="en-US" sz="2400" dirty="0"/>
              <a:t> </a:t>
            </a:r>
            <a:r>
              <a:rPr lang="en-US" sz="2400" dirty="0" err="1"/>
              <a:t>dolosos</a:t>
            </a:r>
            <a:r>
              <a:rPr lang="en-US" sz="2400" dirty="0"/>
              <a:t> </a:t>
            </a:r>
            <a:r>
              <a:rPr lang="en-US" sz="2400" dirty="0" smtClean="0"/>
              <a:t>2010 </a:t>
            </a:r>
          </a:p>
          <a:p>
            <a:pPr>
              <a:defRPr lang="es-ES"/>
            </a:pPr>
            <a:r>
              <a:rPr lang="en-US" sz="2400" dirty="0" smtClean="0"/>
              <a:t>31 </a:t>
            </a:r>
            <a:r>
              <a:rPr lang="en-US" sz="2400" dirty="0" err="1" smtClean="0"/>
              <a:t>casos</a:t>
            </a:r>
            <a:endParaRPr lang="en-US" sz="2400" dirty="0"/>
          </a:p>
        </c:rich>
      </c:tx>
      <c:layout>
        <c:manualLayout>
          <c:xMode val="edge"/>
          <c:yMode val="edge"/>
          <c:x val="0.35037150043744625"/>
          <c:y val="2.9629629629629686E-2"/>
        </c:manualLayout>
      </c:layout>
    </c:title>
    <c:plotArea>
      <c:layout/>
      <c:barChart>
        <c:barDir val="bar"/>
        <c:grouping val="clustered"/>
        <c:ser>
          <c:idx val="0"/>
          <c:order val="0"/>
          <c:dLbls>
            <c:dLbl>
              <c:idx val="0"/>
              <c:layout>
                <c:manualLayout>
                  <c:x val="-0.20972222222222259"/>
                  <c:y val="4.8148148148148148E-2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7083333333333337"/>
                  <c:y val="5.5555555555555455E-2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ES" sz="2800"/>
                </a:pPr>
                <a:endParaRPr lang="es-AR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Hoja13!$A$1:$B$1</c:f>
              <c:strCache>
                <c:ptCount val="2"/>
                <c:pt idx="0">
                  <c:v>Adolescentes</c:v>
                </c:pt>
                <c:pt idx="1">
                  <c:v>Adultos</c:v>
                </c:pt>
              </c:strCache>
            </c:strRef>
          </c:cat>
          <c:val>
            <c:numRef>
              <c:f>Hoja13!$A$2:$B$2</c:f>
              <c:numCache>
                <c:formatCode>General</c:formatCode>
                <c:ptCount val="2"/>
                <c:pt idx="0">
                  <c:v>2</c:v>
                </c:pt>
                <c:pt idx="1">
                  <c:v>29</c:v>
                </c:pt>
              </c:numCache>
            </c:numRef>
          </c:val>
        </c:ser>
        <c:dLbls>
          <c:showVal val="1"/>
        </c:dLbls>
        <c:axId val="77669888"/>
        <c:axId val="77671424"/>
      </c:barChart>
      <c:catAx>
        <c:axId val="77669888"/>
        <c:scaling>
          <c:orientation val="minMax"/>
        </c:scaling>
        <c:axPos val="l"/>
        <c:numFmt formatCode="General" sourceLinked="0"/>
        <c:majorTickMark val="none"/>
        <c:tickLblPos val="nextTo"/>
        <c:txPr>
          <a:bodyPr/>
          <a:lstStyle/>
          <a:p>
            <a:pPr>
              <a:defRPr lang="es-ES" sz="2400" b="1"/>
            </a:pPr>
            <a:endParaRPr lang="es-AR"/>
          </a:p>
        </c:txPr>
        <c:crossAx val="77671424"/>
        <c:crosses val="autoZero"/>
        <c:auto val="1"/>
        <c:lblAlgn val="ctr"/>
        <c:lblOffset val="100"/>
      </c:catAx>
      <c:valAx>
        <c:axId val="77671424"/>
        <c:scaling>
          <c:orientation val="minMax"/>
        </c:scaling>
        <c:delete val="1"/>
        <c:axPos val="b"/>
        <c:numFmt formatCode="General" sourceLinked="1"/>
        <c:tickLblPos val="none"/>
        <c:crossAx val="77669888"/>
        <c:crosses val="autoZero"/>
        <c:crossBetween val="between"/>
      </c:valAx>
    </c:plotArea>
    <c:plotVisOnly val="1"/>
    <c:dispBlanksAs val="gap"/>
  </c:chart>
  <c:externalData r:id="rId2"/>
  <c:userShapes r:id="rId3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AR"/>
  <c:clrMapOvr bg1="dk1" tx1="lt1" bg2="dk2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>
              <a:defRPr lang="es-ES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en-US" sz="2400" dirty="0" err="1">
                <a:solidFill>
                  <a:schemeClr val="dk1"/>
                </a:solidFill>
                <a:latin typeface="+mn-lt"/>
                <a:ea typeface="+mn-ea"/>
                <a:cs typeface="+mn-cs"/>
              </a:rPr>
              <a:t>Homicidios</a:t>
            </a:r>
            <a:r>
              <a:rPr lang="en-US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+mn-lt"/>
                <a:ea typeface="+mn-ea"/>
                <a:cs typeface="+mn-cs"/>
              </a:rPr>
              <a:t>dolosos</a:t>
            </a:r>
            <a:r>
              <a:rPr lang="en-US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dirty="0" smtClean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2011 </a:t>
            </a:r>
          </a:p>
          <a:p>
            <a:pPr algn="ctr">
              <a:defRPr lang="es-ES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en-US" sz="2400" dirty="0" smtClean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33 </a:t>
            </a:r>
            <a:r>
              <a:rPr lang="en-US" sz="2400" dirty="0" err="1" smtClean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casos</a:t>
            </a:r>
            <a:endParaRPr lang="en-US" sz="24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c:rich>
      </c:tx>
      <c:layout>
        <c:manualLayout>
          <c:xMode val="edge"/>
          <c:yMode val="edge"/>
          <c:x val="0.25063538932633356"/>
          <c:y val="6.2962962962962971E-2"/>
        </c:manualLayout>
      </c:layout>
      <c:spPr>
        <a:gradFill rotWithShape="1">
          <a:gsLst>
            <a:gs pos="0">
              <a:schemeClr val="accent5">
                <a:tint val="10000"/>
                <a:satMod val="300000"/>
              </a:schemeClr>
            </a:gs>
            <a:gs pos="34000">
              <a:schemeClr val="accent5">
                <a:tint val="13500"/>
                <a:satMod val="250000"/>
              </a:schemeClr>
            </a:gs>
            <a:gs pos="100000">
              <a:schemeClr val="accent5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accent5">
              <a:satMod val="12000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c:spPr>
    </c:title>
    <c:plotArea>
      <c:layout/>
      <c:barChart>
        <c:barDir val="col"/>
        <c:grouping val="clustered"/>
        <c:ser>
          <c:idx val="0"/>
          <c:order val="0"/>
          <c:cat>
            <c:strRef>
              <c:f>Hoja14!$A$1:$B$1</c:f>
              <c:strCache>
                <c:ptCount val="2"/>
                <c:pt idx="0">
                  <c:v>Adolescentes</c:v>
                </c:pt>
                <c:pt idx="1">
                  <c:v>Adultos</c:v>
                </c:pt>
              </c:strCache>
            </c:strRef>
          </c:cat>
          <c:val>
            <c:numRef>
              <c:f>Hoja14!$A$2:$B$2</c:f>
              <c:numCache>
                <c:formatCode>General</c:formatCode>
                <c:ptCount val="2"/>
                <c:pt idx="0">
                  <c:v>13</c:v>
                </c:pt>
                <c:pt idx="1">
                  <c:v>20</c:v>
                </c:pt>
              </c:numCache>
            </c:numRef>
          </c:val>
        </c:ser>
        <c:axId val="77700096"/>
        <c:axId val="79446784"/>
      </c:barChart>
      <c:catAx>
        <c:axId val="77700096"/>
        <c:scaling>
          <c:orientation val="minMax"/>
        </c:scaling>
        <c:axPos val="b"/>
        <c:numFmt formatCode="General" sourceLinked="0"/>
        <c:majorTickMark val="none"/>
        <c:tickLblPos val="nextTo"/>
        <c:txPr>
          <a:bodyPr/>
          <a:lstStyle/>
          <a:p>
            <a:pPr>
              <a:defRPr lang="es-ES" sz="2400" b="1"/>
            </a:pPr>
            <a:endParaRPr lang="es-AR"/>
          </a:p>
        </c:txPr>
        <c:crossAx val="79446784"/>
        <c:crosses val="autoZero"/>
        <c:auto val="1"/>
        <c:lblAlgn val="ctr"/>
        <c:lblOffset val="100"/>
      </c:catAx>
      <c:valAx>
        <c:axId val="79446784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txPr>
          <a:bodyPr/>
          <a:lstStyle/>
          <a:p>
            <a:pPr>
              <a:defRPr lang="es-ES"/>
            </a:pPr>
            <a:endParaRPr lang="es-AR"/>
          </a:p>
        </c:txPr>
        <c:crossAx val="77700096"/>
        <c:crosses val="autoZero"/>
        <c:crossBetween val="between"/>
      </c:valAx>
    </c:plotArea>
    <c:plotVisOnly val="1"/>
    <c:dispBlanksAs val="gap"/>
  </c:chart>
  <c:externalData r:id="rId2"/>
  <c:userShapes r:id="rId3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AR"/>
  <c:clrMapOvr bg1="dk1" tx1="lt1" bg2="dk2" tx2="lt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cat>
            <c:strRef>
              <c:f>Hoja16!$A$1:$B$1</c:f>
              <c:strCache>
                <c:ptCount val="2"/>
                <c:pt idx="0">
                  <c:v>Adolescentes</c:v>
                </c:pt>
                <c:pt idx="1">
                  <c:v>Adultos</c:v>
                </c:pt>
              </c:strCache>
            </c:strRef>
          </c:cat>
          <c:val>
            <c:numRef>
              <c:f>Hoja16!$A$2:$B$2</c:f>
              <c:numCache>
                <c:formatCode>General</c:formatCode>
                <c:ptCount val="2"/>
                <c:pt idx="0">
                  <c:v>10</c:v>
                </c:pt>
                <c:pt idx="1">
                  <c:v>30</c:v>
                </c:pt>
              </c:numCache>
            </c:numRef>
          </c:val>
        </c:ser>
        <c:axId val="79475456"/>
        <c:axId val="79476992"/>
      </c:barChart>
      <c:catAx>
        <c:axId val="79475456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lang="es-ES" sz="2400"/>
            </a:pPr>
            <a:endParaRPr lang="es-AR"/>
          </a:p>
        </c:txPr>
        <c:crossAx val="79476992"/>
        <c:crosses val="autoZero"/>
        <c:auto val="1"/>
        <c:lblAlgn val="ctr"/>
        <c:lblOffset val="100"/>
      </c:catAx>
      <c:valAx>
        <c:axId val="79476992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lang="es-ES"/>
            </a:pPr>
            <a:endParaRPr lang="es-AR"/>
          </a:p>
        </c:txPr>
        <c:crossAx val="79475456"/>
        <c:crosses val="autoZero"/>
        <c:crossBetween val="between"/>
      </c:valAx>
    </c:plotArea>
    <c:plotVisOnly val="1"/>
    <c:dispBlanksAs val="gap"/>
  </c:chart>
  <c:externalData r:id="rId2"/>
  <c:userShapes r:id="rId3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AR"/>
  <c:clrMapOvr bg1="dk1" tx1="lt1" bg2="dk2" tx2="lt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cat>
            <c:strRef>
              <c:f>Hoja17!$A$1:$B$1</c:f>
              <c:strCache>
                <c:ptCount val="2"/>
                <c:pt idx="0">
                  <c:v>Adolescentes</c:v>
                </c:pt>
                <c:pt idx="1">
                  <c:v>Adultos</c:v>
                </c:pt>
              </c:strCache>
            </c:strRef>
          </c:cat>
          <c:val>
            <c:numRef>
              <c:f>Hoja17!$A$2:$B$2</c:f>
              <c:numCache>
                <c:formatCode>General</c:formatCode>
                <c:ptCount val="2"/>
                <c:pt idx="0">
                  <c:v>7</c:v>
                </c:pt>
                <c:pt idx="1">
                  <c:v>28</c:v>
                </c:pt>
              </c:numCache>
            </c:numRef>
          </c:val>
        </c:ser>
        <c:axId val="79402880"/>
        <c:axId val="79404416"/>
      </c:barChart>
      <c:catAx>
        <c:axId val="79402880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lang="es-ES" sz="2400" b="1"/>
            </a:pPr>
            <a:endParaRPr lang="es-AR"/>
          </a:p>
        </c:txPr>
        <c:crossAx val="79404416"/>
        <c:crosses val="autoZero"/>
        <c:auto val="1"/>
        <c:lblAlgn val="ctr"/>
        <c:lblOffset val="100"/>
      </c:catAx>
      <c:valAx>
        <c:axId val="79404416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lang="es-ES"/>
            </a:pPr>
            <a:endParaRPr lang="es-AR"/>
          </a:p>
        </c:txPr>
        <c:crossAx val="79402880"/>
        <c:crosses val="autoZero"/>
        <c:crossBetween val="between"/>
      </c:valAx>
    </c:plotArea>
    <c:plotVisOnly val="1"/>
    <c:dispBlanksAs val="gap"/>
  </c:chart>
  <c:externalData r:id="rId2"/>
  <c:userShapes r:id="rId3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AR"/>
  <c:clrMapOvr bg1="dk1" tx1="lt1" bg2="dk2" tx2="lt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cat>
            <c:strRef>
              <c:f>Hoja18!$A$1:$B$1</c:f>
              <c:strCache>
                <c:ptCount val="2"/>
                <c:pt idx="0">
                  <c:v>Adolescentes </c:v>
                </c:pt>
                <c:pt idx="1">
                  <c:v>Adultos</c:v>
                </c:pt>
              </c:strCache>
            </c:strRef>
          </c:cat>
          <c:val>
            <c:numRef>
              <c:f>Hoja18!$A$2:$B$2</c:f>
              <c:numCache>
                <c:formatCode>General</c:formatCode>
                <c:ptCount val="2"/>
                <c:pt idx="0">
                  <c:v>5</c:v>
                </c:pt>
                <c:pt idx="1">
                  <c:v>32</c:v>
                </c:pt>
              </c:numCache>
            </c:numRef>
          </c:val>
        </c:ser>
        <c:axId val="79424512"/>
        <c:axId val="81355520"/>
      </c:barChart>
      <c:catAx>
        <c:axId val="79424512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lang="es-ES" sz="2400" b="1"/>
            </a:pPr>
            <a:endParaRPr lang="es-AR"/>
          </a:p>
        </c:txPr>
        <c:crossAx val="81355520"/>
        <c:crosses val="autoZero"/>
        <c:auto val="1"/>
        <c:lblAlgn val="ctr"/>
        <c:lblOffset val="100"/>
      </c:catAx>
      <c:valAx>
        <c:axId val="81355520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lang="es-ES"/>
            </a:pPr>
            <a:endParaRPr lang="es-AR"/>
          </a:p>
        </c:txPr>
        <c:crossAx val="79424512"/>
        <c:crosses val="autoZero"/>
        <c:crossBetween val="between"/>
      </c:valAx>
    </c:plotArea>
    <c:plotVisOnly val="1"/>
    <c:dispBlanksAs val="gap"/>
  </c:chart>
  <c:externalData r:id="rId2"/>
  <c:userShapes r:id="rId3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AR"/>
  <c:chart>
    <c:title>
      <c:tx>
        <c:rich>
          <a:bodyPr rot="0" spcFirstLastPara="1" vertOverflow="ellipsis" vert="horz" wrap="square" anchor="ctr" anchorCtr="1"/>
          <a:lstStyle/>
          <a:p>
            <a:pPr>
              <a:defRPr lang="es-ES"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AR" dirty="0" smtClean="0"/>
              <a:t>Homicidios 2015 (13,33%)</a:t>
            </a:r>
            <a:endParaRPr lang="es-AR" dirty="0"/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Hoja1!$A$2:$A$5</c:f>
              <c:strCache>
                <c:ptCount val="2"/>
                <c:pt idx="0">
                  <c:v>Adolescentes</c:v>
                </c:pt>
                <c:pt idx="1">
                  <c:v>Adultos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</c:v>
                </c:pt>
                <c:pt idx="1">
                  <c:v>28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Hoja1!$A$2:$A$5</c:f>
              <c:strCache>
                <c:ptCount val="2"/>
                <c:pt idx="0">
                  <c:v>Adolescentes</c:v>
                </c:pt>
                <c:pt idx="1">
                  <c:v>Adultos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strRef>
              <c:f>Hoja1!$A$2:$A$5</c:f>
              <c:strCache>
                <c:ptCount val="2"/>
                <c:pt idx="0">
                  <c:v>Adolescentes</c:v>
                </c:pt>
                <c:pt idx="1">
                  <c:v>Adultos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</c:numCache>
            </c:numRef>
          </c:val>
        </c:ser>
        <c:gapWidth val="219"/>
        <c:overlap val="-27"/>
        <c:axId val="95838208"/>
        <c:axId val="95839744"/>
      </c:barChart>
      <c:catAx>
        <c:axId val="9583820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95839744"/>
        <c:crosses val="autoZero"/>
        <c:auto val="1"/>
        <c:lblAlgn val="ctr"/>
        <c:lblOffset val="100"/>
      </c:catAx>
      <c:valAx>
        <c:axId val="9583974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95838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AR"/>
  <c:chart>
    <c:title>
      <c:tx>
        <c:rich>
          <a:bodyPr rot="0" spcFirstLastPara="1" vertOverflow="ellipsis" vert="horz" wrap="square" anchor="ctr" anchorCtr="1"/>
          <a:lstStyle/>
          <a:p>
            <a:pPr>
              <a:defRPr lang="es-ES"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AR" dirty="0" smtClean="0"/>
              <a:t>Homicidios</a:t>
            </a:r>
            <a:r>
              <a:rPr lang="es-AR" baseline="0" dirty="0" smtClean="0"/>
              <a:t> </a:t>
            </a:r>
            <a:r>
              <a:rPr lang="es-AR" baseline="0" smtClean="0"/>
              <a:t>2016 (14%)    </a:t>
            </a:r>
            <a:endParaRPr lang="es-AR" dirty="0"/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Hoja1!$A$2:$A$5</c:f>
              <c:strCache>
                <c:ptCount val="2"/>
                <c:pt idx="0">
                  <c:v>Adolescentes</c:v>
                </c:pt>
                <c:pt idx="1">
                  <c:v>Adultos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2</c:v>
                </c:pt>
                <c:pt idx="1">
                  <c:v>15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Hoja1!$A$2:$A$5</c:f>
              <c:strCache>
                <c:ptCount val="2"/>
                <c:pt idx="0">
                  <c:v>Adolescentes</c:v>
                </c:pt>
                <c:pt idx="1">
                  <c:v>Adultos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strRef>
              <c:f>Hoja1!$A$2:$A$5</c:f>
              <c:strCache>
                <c:ptCount val="2"/>
                <c:pt idx="0">
                  <c:v>Adolescentes</c:v>
                </c:pt>
                <c:pt idx="1">
                  <c:v>Adultos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</c:numCache>
            </c:numRef>
          </c:val>
        </c:ser>
        <c:gapWidth val="219"/>
        <c:overlap val="-27"/>
        <c:axId val="94941184"/>
        <c:axId val="94942720"/>
      </c:barChart>
      <c:catAx>
        <c:axId val="9494118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94942720"/>
        <c:crosses val="autoZero"/>
        <c:auto val="1"/>
        <c:lblAlgn val="ctr"/>
        <c:lblOffset val="100"/>
      </c:catAx>
      <c:valAx>
        <c:axId val="9494272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94941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AR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ES"/>
                </a:pPr>
                <a:endParaRPr lang="es-AR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Hoja1!$A$2:$A$7</c:f>
              <c:strCache>
                <c:ptCount val="6"/>
                <c:pt idx="0">
                  <c:v>Ingresos</c:v>
                </c:pt>
                <c:pt idx="1">
                  <c:v>Judicializados</c:v>
                </c:pt>
                <c:pt idx="2">
                  <c:v>Acusaciones</c:v>
                </c:pt>
                <c:pt idx="3">
                  <c:v>SJP</c:v>
                </c:pt>
                <c:pt idx="4">
                  <c:v>Absolución</c:v>
                </c:pt>
                <c:pt idx="5">
                  <c:v>Pena</c:v>
                </c:pt>
              </c:strCache>
            </c:strRef>
          </c:cat>
          <c:val>
            <c:numRef>
              <c:f>Hoja1!$B$2:$B$7</c:f>
              <c:numCache>
                <c:formatCode>General</c:formatCode>
                <c:ptCount val="6"/>
                <c:pt idx="0">
                  <c:v>852</c:v>
                </c:pt>
                <c:pt idx="1">
                  <c:v>443</c:v>
                </c:pt>
                <c:pt idx="2">
                  <c:v>66</c:v>
                </c:pt>
                <c:pt idx="3">
                  <c:v>60</c:v>
                </c:pt>
                <c:pt idx="4">
                  <c:v>12</c:v>
                </c:pt>
                <c:pt idx="5">
                  <c:v>1.5</c:v>
                </c:pt>
              </c:numCache>
            </c:numRef>
          </c:val>
        </c:ser>
        <c:axId val="96431104"/>
        <c:axId val="96432896"/>
      </c:barChart>
      <c:catAx>
        <c:axId val="9643110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lang="es-ES"/>
            </a:pPr>
            <a:endParaRPr lang="es-AR"/>
          </a:p>
        </c:txPr>
        <c:crossAx val="96432896"/>
        <c:crosses val="autoZero"/>
        <c:auto val="1"/>
        <c:lblAlgn val="ctr"/>
        <c:lblOffset val="100"/>
      </c:catAx>
      <c:valAx>
        <c:axId val="96432896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lang="es-ES"/>
            </a:pPr>
            <a:endParaRPr lang="es-AR"/>
          </a:p>
        </c:txPr>
        <c:crossAx val="96431104"/>
        <c:crosses val="autoZero"/>
        <c:crossBetween val="between"/>
      </c:valAx>
      <c:spPr>
        <a:noFill/>
        <a:ln w="25410">
          <a:noFill/>
        </a:ln>
      </c:spPr>
    </c:plotArea>
    <c:plotVisOnly val="1"/>
    <c:dispBlanksAs val="gap"/>
  </c:chart>
  <c:txPr>
    <a:bodyPr/>
    <a:lstStyle/>
    <a:p>
      <a:pPr>
        <a:defRPr sz="1801"/>
      </a:pPr>
      <a:endParaRPr lang="es-AR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0.25781</cdr:x>
      <cdr:y>0.75</cdr:y>
    </cdr:from>
    <cdr:to>
      <cdr:x>0.38281</cdr:x>
      <cdr:y>0.83334</cdr:y>
    </cdr:to>
    <cdr:sp macro="" textlink="">
      <cdr:nvSpPr>
        <cdr:cNvPr id="10" name="9 CuadroTexto"/>
        <cdr:cNvSpPr txBox="1"/>
      </cdr:nvSpPr>
      <cdr:spPr>
        <a:xfrm xmlns:a="http://schemas.openxmlformats.org/drawingml/2006/main">
          <a:off x="2357422" y="5143512"/>
          <a:ext cx="1143008" cy="5715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s-AR" sz="2400" b="1" dirty="0" smtClean="0"/>
            <a:t>7%</a:t>
          </a:r>
          <a:endParaRPr lang="es-AR" sz="2400" b="1" dirty="0"/>
        </a:p>
      </cdr:txBody>
    </cdr:sp>
  </cdr:relSizeAnchor>
  <cdr:relSizeAnchor xmlns:cdr="http://schemas.openxmlformats.org/drawingml/2006/chartDrawing">
    <cdr:from>
      <cdr:x>0.64844</cdr:x>
      <cdr:y>0.36458</cdr:y>
    </cdr:from>
    <cdr:to>
      <cdr:x>0.76563</cdr:x>
      <cdr:y>0.4375</cdr:y>
    </cdr:to>
    <cdr:sp macro="" textlink="">
      <cdr:nvSpPr>
        <cdr:cNvPr id="11" name="10 CuadroTexto"/>
        <cdr:cNvSpPr txBox="1"/>
      </cdr:nvSpPr>
      <cdr:spPr>
        <a:xfrm xmlns:a="http://schemas.openxmlformats.org/drawingml/2006/main">
          <a:off x="5929322" y="2500306"/>
          <a:ext cx="1071570" cy="5000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s-AR" sz="2800" b="1" dirty="0" smtClean="0"/>
            <a:t>93%</a:t>
          </a:r>
          <a:endParaRPr lang="es-AR" sz="28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0.44531</cdr:x>
      <cdr:y>0.29167</cdr:y>
    </cdr:from>
    <cdr:to>
      <cdr:x>0.64063</cdr:x>
      <cdr:y>0.375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4071934" y="2000240"/>
          <a:ext cx="1785950" cy="5715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s-AR" sz="3600" b="1" dirty="0" smtClean="0"/>
            <a:t>93%</a:t>
          </a:r>
          <a:endParaRPr lang="es-AR" sz="3600" b="1" dirty="0"/>
        </a:p>
      </cdr:txBody>
    </cdr:sp>
  </cdr:relSizeAnchor>
  <cdr:relSizeAnchor xmlns:cdr="http://schemas.openxmlformats.org/drawingml/2006/chartDrawing">
    <cdr:from>
      <cdr:x>0.32812</cdr:x>
      <cdr:y>0.75</cdr:y>
    </cdr:from>
    <cdr:to>
      <cdr:x>0.50781</cdr:x>
      <cdr:y>0.83334</cdr:y>
    </cdr:to>
    <cdr:sp macro="" textlink="">
      <cdr:nvSpPr>
        <cdr:cNvPr id="6" name="5 CuadroTexto"/>
        <cdr:cNvSpPr txBox="1"/>
      </cdr:nvSpPr>
      <cdr:spPr>
        <a:xfrm xmlns:a="http://schemas.openxmlformats.org/drawingml/2006/main">
          <a:off x="3000364" y="5143512"/>
          <a:ext cx="1643074" cy="5715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s-AR" sz="3600" b="1" dirty="0" smtClean="0"/>
            <a:t>7%</a:t>
          </a:r>
          <a:endParaRPr lang="es-AR" sz="36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0.21094</cdr:x>
      <cdr:y>0.625</cdr:y>
    </cdr:from>
    <cdr:to>
      <cdr:x>0.35937</cdr:x>
      <cdr:y>0.71875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1928794" y="4286256"/>
          <a:ext cx="1357322" cy="6429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s-AR" sz="3200" b="1" dirty="0" smtClean="0"/>
            <a:t>39%</a:t>
          </a:r>
          <a:endParaRPr lang="es-AR" sz="3200" b="1" dirty="0"/>
        </a:p>
      </cdr:txBody>
    </cdr:sp>
  </cdr:relSizeAnchor>
  <cdr:relSizeAnchor xmlns:cdr="http://schemas.openxmlformats.org/drawingml/2006/chartDrawing">
    <cdr:from>
      <cdr:x>0.69531</cdr:x>
      <cdr:y>0.61458</cdr:y>
    </cdr:from>
    <cdr:to>
      <cdr:x>0.82031</cdr:x>
      <cdr:y>0.70833</cdr:y>
    </cdr:to>
    <cdr:sp macro="" textlink="">
      <cdr:nvSpPr>
        <cdr:cNvPr id="3" name="2 CuadroTexto"/>
        <cdr:cNvSpPr txBox="1"/>
      </cdr:nvSpPr>
      <cdr:spPr>
        <a:xfrm xmlns:a="http://schemas.openxmlformats.org/drawingml/2006/main">
          <a:off x="6357950" y="4214818"/>
          <a:ext cx="1143008" cy="6429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s-AR" sz="3200" b="1" dirty="0" smtClean="0"/>
            <a:t>61%</a:t>
          </a:r>
          <a:endParaRPr lang="es-AR" sz="3200" b="1" dirty="0"/>
        </a:p>
      </cdr:txBody>
    </cdr:sp>
  </cdr:relSizeAnchor>
  <cdr:relSizeAnchor xmlns:cdr="http://schemas.openxmlformats.org/drawingml/2006/chartDrawing">
    <cdr:from>
      <cdr:x>0.39062</cdr:x>
      <cdr:y>0.92709</cdr:y>
    </cdr:from>
    <cdr:to>
      <cdr:x>0.46094</cdr:x>
      <cdr:y>0.96875</cdr:y>
    </cdr:to>
    <cdr:sp macro="" textlink="">
      <cdr:nvSpPr>
        <cdr:cNvPr id="4" name="3 CuadroTexto"/>
        <cdr:cNvSpPr txBox="1"/>
      </cdr:nvSpPr>
      <cdr:spPr>
        <a:xfrm xmlns:a="http://schemas.openxmlformats.org/drawingml/2006/main">
          <a:off x="3571868" y="6357958"/>
          <a:ext cx="642942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s-AR" sz="1100" dirty="0"/>
        </a:p>
      </cdr:txBody>
    </cdr:sp>
  </cdr:relSizeAnchor>
  <cdr:relSizeAnchor xmlns:cdr="http://schemas.openxmlformats.org/drawingml/2006/chartDrawing">
    <cdr:from>
      <cdr:x>0.38281</cdr:x>
      <cdr:y>0.9375</cdr:y>
    </cdr:from>
    <cdr:to>
      <cdr:x>0.46875</cdr:x>
      <cdr:y>1</cdr:y>
    </cdr:to>
    <cdr:sp macro="" textlink="">
      <cdr:nvSpPr>
        <cdr:cNvPr id="5" name="4 CuadroTexto"/>
        <cdr:cNvSpPr txBox="1"/>
      </cdr:nvSpPr>
      <cdr:spPr>
        <a:xfrm xmlns:a="http://schemas.openxmlformats.org/drawingml/2006/main">
          <a:off x="3500430" y="6429372"/>
          <a:ext cx="785818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s-AR" sz="2400" b="1" dirty="0"/>
        </a:p>
      </cdr:txBody>
    </cdr:sp>
  </cdr:relSizeAnchor>
  <cdr:relSizeAnchor xmlns:cdr="http://schemas.openxmlformats.org/drawingml/2006/chartDrawing">
    <cdr:from>
      <cdr:x>0.82031</cdr:x>
      <cdr:y>0.90625</cdr:y>
    </cdr:from>
    <cdr:to>
      <cdr:x>0.89063</cdr:x>
      <cdr:y>0.97917</cdr:y>
    </cdr:to>
    <cdr:sp macro="" textlink="">
      <cdr:nvSpPr>
        <cdr:cNvPr id="6" name="5 CuadroTexto"/>
        <cdr:cNvSpPr txBox="1"/>
      </cdr:nvSpPr>
      <cdr:spPr>
        <a:xfrm xmlns:a="http://schemas.openxmlformats.org/drawingml/2006/main">
          <a:off x="7500958" y="6215082"/>
          <a:ext cx="642942" cy="5000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s-AR" sz="2400" b="1" dirty="0" smtClean="0"/>
            <a:t>20</a:t>
          </a:r>
          <a:endParaRPr lang="es-AR" sz="2400" b="1" dirty="0"/>
        </a:p>
      </cdr:txBody>
    </cdr:sp>
  </cdr:relSizeAnchor>
  <cdr:relSizeAnchor xmlns:cdr="http://schemas.openxmlformats.org/drawingml/2006/chartDrawing">
    <cdr:from>
      <cdr:x>0.375</cdr:x>
      <cdr:y>0.92709</cdr:y>
    </cdr:from>
    <cdr:to>
      <cdr:x>0.46875</cdr:x>
      <cdr:y>0.97917</cdr:y>
    </cdr:to>
    <cdr:sp macro="" textlink="">
      <cdr:nvSpPr>
        <cdr:cNvPr id="7" name="6 CuadroTexto"/>
        <cdr:cNvSpPr txBox="1"/>
      </cdr:nvSpPr>
      <cdr:spPr>
        <a:xfrm xmlns:a="http://schemas.openxmlformats.org/drawingml/2006/main">
          <a:off x="3428992" y="6357958"/>
          <a:ext cx="857256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s-AR" sz="2800" b="1" dirty="0"/>
        </a:p>
      </cdr:txBody>
    </cdr:sp>
  </cdr:relSizeAnchor>
  <cdr:relSizeAnchor xmlns:cdr="http://schemas.openxmlformats.org/drawingml/2006/chartDrawing">
    <cdr:from>
      <cdr:x>0.38281</cdr:x>
      <cdr:y>0.88542</cdr:y>
    </cdr:from>
    <cdr:to>
      <cdr:x>0.47656</cdr:x>
      <cdr:y>0.9375</cdr:y>
    </cdr:to>
    <cdr:sp macro="" textlink="">
      <cdr:nvSpPr>
        <cdr:cNvPr id="8" name="7 CuadroTexto"/>
        <cdr:cNvSpPr txBox="1"/>
      </cdr:nvSpPr>
      <cdr:spPr>
        <a:xfrm xmlns:a="http://schemas.openxmlformats.org/drawingml/2006/main">
          <a:off x="3500430" y="6072206"/>
          <a:ext cx="857256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s-AR" sz="1100" dirty="0"/>
        </a:p>
      </cdr:txBody>
    </cdr:sp>
  </cdr:relSizeAnchor>
  <cdr:relSizeAnchor xmlns:cdr="http://schemas.openxmlformats.org/drawingml/2006/chartDrawing">
    <cdr:from>
      <cdr:x>0.39062</cdr:x>
      <cdr:y>0.92709</cdr:y>
    </cdr:from>
    <cdr:to>
      <cdr:x>0.45312</cdr:x>
      <cdr:y>0.95834</cdr:y>
    </cdr:to>
    <cdr:sp macro="" textlink="">
      <cdr:nvSpPr>
        <cdr:cNvPr id="9" name="8 CuadroTexto"/>
        <cdr:cNvSpPr txBox="1"/>
      </cdr:nvSpPr>
      <cdr:spPr>
        <a:xfrm xmlns:a="http://schemas.openxmlformats.org/drawingml/2006/main">
          <a:off x="3571868" y="6357958"/>
          <a:ext cx="571504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s-AR" sz="2400" b="1" dirty="0" smtClean="0"/>
            <a:t>13</a:t>
          </a:r>
          <a:endParaRPr lang="es-AR" sz="2400" b="1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0.375</cdr:x>
      <cdr:y>0.89584</cdr:y>
    </cdr:from>
    <cdr:to>
      <cdr:x>0.48437</cdr:x>
      <cdr:y>0.96875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3428992" y="6143644"/>
          <a:ext cx="1000132" cy="5000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s-AR" dirty="0"/>
        </a:p>
        <a:p xmlns:a="http://schemas.openxmlformats.org/drawingml/2006/main">
          <a:r>
            <a:rPr lang="es-AR" sz="2400" b="1" dirty="0" smtClean="0"/>
            <a:t>10</a:t>
          </a:r>
          <a:endParaRPr lang="es-AR" sz="2400" b="1" dirty="0"/>
        </a:p>
      </cdr:txBody>
    </cdr:sp>
  </cdr:relSizeAnchor>
  <cdr:relSizeAnchor xmlns:cdr="http://schemas.openxmlformats.org/drawingml/2006/chartDrawing">
    <cdr:from>
      <cdr:x>0.80469</cdr:x>
      <cdr:y>0.92709</cdr:y>
    </cdr:from>
    <cdr:to>
      <cdr:x>0.92188</cdr:x>
      <cdr:y>1</cdr:y>
    </cdr:to>
    <cdr:sp macro="" textlink="">
      <cdr:nvSpPr>
        <cdr:cNvPr id="3" name="2 CuadroTexto"/>
        <cdr:cNvSpPr txBox="1"/>
      </cdr:nvSpPr>
      <cdr:spPr>
        <a:xfrm xmlns:a="http://schemas.openxmlformats.org/drawingml/2006/main">
          <a:off x="7358082" y="6357958"/>
          <a:ext cx="1071570" cy="5000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s-AR" sz="1100" dirty="0"/>
        </a:p>
      </cdr:txBody>
    </cdr:sp>
  </cdr:relSizeAnchor>
  <cdr:relSizeAnchor xmlns:cdr="http://schemas.openxmlformats.org/drawingml/2006/chartDrawing">
    <cdr:from>
      <cdr:x>0.8125</cdr:x>
      <cdr:y>0.91667</cdr:y>
    </cdr:from>
    <cdr:to>
      <cdr:x>0.92188</cdr:x>
      <cdr:y>1</cdr:y>
    </cdr:to>
    <cdr:sp macro="" textlink="">
      <cdr:nvSpPr>
        <cdr:cNvPr id="4" name="3 CuadroTexto"/>
        <cdr:cNvSpPr txBox="1"/>
      </cdr:nvSpPr>
      <cdr:spPr>
        <a:xfrm xmlns:a="http://schemas.openxmlformats.org/drawingml/2006/main">
          <a:off x="7429520" y="6286520"/>
          <a:ext cx="1000132" cy="5714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s-AR" sz="2400" b="1" dirty="0" smtClean="0"/>
            <a:t>30</a:t>
          </a:r>
          <a:endParaRPr lang="es-AR" sz="2400" b="1" dirty="0"/>
        </a:p>
      </cdr:txBody>
    </cdr:sp>
  </cdr:relSizeAnchor>
  <cdr:relSizeAnchor xmlns:cdr="http://schemas.openxmlformats.org/drawingml/2006/chartDrawing">
    <cdr:from>
      <cdr:x>0</cdr:x>
      <cdr:y>0.05208</cdr:y>
    </cdr:from>
    <cdr:to>
      <cdr:x>0.61719</cdr:x>
      <cdr:y>0.1875</cdr:y>
    </cdr:to>
    <cdr:sp macro="" textlink="">
      <cdr:nvSpPr>
        <cdr:cNvPr id="5" name="4 CuadroTexto"/>
        <cdr:cNvSpPr txBox="1"/>
      </cdr:nvSpPr>
      <cdr:spPr>
        <a:xfrm xmlns:a="http://schemas.openxmlformats.org/drawingml/2006/main">
          <a:off x="0" y="357166"/>
          <a:ext cx="5643570" cy="9286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s-AR" sz="2800" b="1" dirty="0" smtClean="0">
              <a:solidFill>
                <a:schemeClr val="tx1"/>
              </a:solidFill>
            </a:rPr>
            <a:t>   Homicidios dolosos 2012</a:t>
          </a:r>
        </a:p>
        <a:p xmlns:a="http://schemas.openxmlformats.org/drawingml/2006/main">
          <a:r>
            <a:rPr lang="es-AR" sz="2800" b="1" dirty="0" smtClean="0">
              <a:solidFill>
                <a:schemeClr val="tx1"/>
              </a:solidFill>
            </a:rPr>
            <a:t>        40 casos</a:t>
          </a:r>
          <a:endParaRPr lang="es-AR" sz="28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0.21094</cdr:x>
      <cdr:y>0.71875</cdr:y>
    </cdr:from>
    <cdr:to>
      <cdr:x>0.32812</cdr:x>
      <cdr:y>0.8125</cdr:y>
    </cdr:to>
    <cdr:sp macro="" textlink="">
      <cdr:nvSpPr>
        <cdr:cNvPr id="6" name="5 CuadroTexto"/>
        <cdr:cNvSpPr txBox="1"/>
      </cdr:nvSpPr>
      <cdr:spPr>
        <a:xfrm xmlns:a="http://schemas.openxmlformats.org/drawingml/2006/main">
          <a:off x="1928794" y="4929198"/>
          <a:ext cx="1071570" cy="6429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s-AR" sz="1100" dirty="0"/>
        </a:p>
      </cdr:txBody>
    </cdr:sp>
  </cdr:relSizeAnchor>
  <cdr:relSizeAnchor xmlns:cdr="http://schemas.openxmlformats.org/drawingml/2006/chartDrawing">
    <cdr:from>
      <cdr:x>0.21875</cdr:x>
      <cdr:y>0.71875</cdr:y>
    </cdr:from>
    <cdr:to>
      <cdr:x>0.34375</cdr:x>
      <cdr:y>0.82292</cdr:y>
    </cdr:to>
    <cdr:sp macro="" textlink="">
      <cdr:nvSpPr>
        <cdr:cNvPr id="7" name="6 CuadroTexto"/>
        <cdr:cNvSpPr txBox="1"/>
      </cdr:nvSpPr>
      <cdr:spPr>
        <a:xfrm xmlns:a="http://schemas.openxmlformats.org/drawingml/2006/main">
          <a:off x="2000232" y="4929198"/>
          <a:ext cx="1143008" cy="7143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s-AR" sz="3600" b="1" dirty="0" smtClean="0"/>
            <a:t>25%</a:t>
          </a:r>
          <a:endParaRPr lang="es-AR" sz="3600" b="1" dirty="0"/>
        </a:p>
      </cdr:txBody>
    </cdr:sp>
  </cdr:relSizeAnchor>
  <cdr:relSizeAnchor xmlns:cdr="http://schemas.openxmlformats.org/drawingml/2006/chartDrawing">
    <cdr:from>
      <cdr:x>0.67188</cdr:x>
      <cdr:y>0.73959</cdr:y>
    </cdr:from>
    <cdr:to>
      <cdr:x>0.82813</cdr:x>
      <cdr:y>0.84375</cdr:y>
    </cdr:to>
    <cdr:sp macro="" textlink="">
      <cdr:nvSpPr>
        <cdr:cNvPr id="8" name="7 CuadroTexto"/>
        <cdr:cNvSpPr txBox="1"/>
      </cdr:nvSpPr>
      <cdr:spPr>
        <a:xfrm xmlns:a="http://schemas.openxmlformats.org/drawingml/2006/main">
          <a:off x="6143636" y="5072074"/>
          <a:ext cx="1428760" cy="7143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s-AR" sz="3600" b="1" dirty="0" smtClean="0"/>
            <a:t>75%</a:t>
          </a:r>
          <a:endParaRPr lang="es-AR" sz="3600" b="1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0.07812</cdr:x>
      <cdr:y>0.0625</cdr:y>
    </cdr:from>
    <cdr:to>
      <cdr:x>0.57813</cdr:x>
      <cdr:y>0.19791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714348" y="428604"/>
          <a:ext cx="4572032" cy="9286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s-AR" sz="2400" b="1" dirty="0" smtClean="0">
              <a:solidFill>
                <a:schemeClr val="tx1"/>
              </a:solidFill>
            </a:rPr>
            <a:t>Homicidios dolosos 2013</a:t>
          </a:r>
        </a:p>
        <a:p xmlns:a="http://schemas.openxmlformats.org/drawingml/2006/main">
          <a:r>
            <a:rPr lang="es-AR" sz="2400" b="1" dirty="0" smtClean="0">
              <a:solidFill>
                <a:schemeClr val="tx1"/>
              </a:solidFill>
            </a:rPr>
            <a:t>35 casos</a:t>
          </a:r>
          <a:endParaRPr lang="es-AR" sz="24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0.39844</cdr:x>
      <cdr:y>0.91667</cdr:y>
    </cdr:from>
    <cdr:to>
      <cdr:x>0.51563</cdr:x>
      <cdr:y>1</cdr:y>
    </cdr:to>
    <cdr:sp macro="" textlink="">
      <cdr:nvSpPr>
        <cdr:cNvPr id="3" name="2 CuadroTexto"/>
        <cdr:cNvSpPr txBox="1"/>
      </cdr:nvSpPr>
      <cdr:spPr>
        <a:xfrm xmlns:a="http://schemas.openxmlformats.org/drawingml/2006/main">
          <a:off x="3643306" y="6286520"/>
          <a:ext cx="1071570" cy="5714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s-AR" sz="2400" b="1" dirty="0" smtClean="0">
              <a:solidFill>
                <a:schemeClr val="tx1"/>
              </a:solidFill>
            </a:rPr>
            <a:t>7</a:t>
          </a:r>
          <a:endParaRPr lang="es-AR" sz="24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0.82813</cdr:x>
      <cdr:y>0.91667</cdr:y>
    </cdr:from>
    <cdr:to>
      <cdr:x>0.9375</cdr:x>
      <cdr:y>1</cdr:y>
    </cdr:to>
    <cdr:sp macro="" textlink="">
      <cdr:nvSpPr>
        <cdr:cNvPr id="4" name="3 CuadroTexto"/>
        <cdr:cNvSpPr txBox="1"/>
      </cdr:nvSpPr>
      <cdr:spPr>
        <a:xfrm xmlns:a="http://schemas.openxmlformats.org/drawingml/2006/main">
          <a:off x="7572396" y="6286520"/>
          <a:ext cx="1000132" cy="5714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s-AR" sz="2400" b="1" dirty="0" smtClean="0">
              <a:solidFill>
                <a:schemeClr val="tx1"/>
              </a:solidFill>
            </a:rPr>
            <a:t>28</a:t>
          </a:r>
          <a:endParaRPr lang="es-AR" sz="24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0.20312</cdr:x>
      <cdr:y>0.73959</cdr:y>
    </cdr:from>
    <cdr:to>
      <cdr:x>0.32812</cdr:x>
      <cdr:y>0.8125</cdr:y>
    </cdr:to>
    <cdr:sp macro="" textlink="">
      <cdr:nvSpPr>
        <cdr:cNvPr id="5" name="4 CuadroTexto"/>
        <cdr:cNvSpPr txBox="1"/>
      </cdr:nvSpPr>
      <cdr:spPr>
        <a:xfrm xmlns:a="http://schemas.openxmlformats.org/drawingml/2006/main">
          <a:off x="1857356" y="5072074"/>
          <a:ext cx="1143008" cy="5000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s-AR" sz="3200" b="1" dirty="0" smtClean="0">
              <a:solidFill>
                <a:schemeClr val="tx1"/>
              </a:solidFill>
            </a:rPr>
            <a:t>20%</a:t>
          </a:r>
          <a:endParaRPr lang="es-AR" sz="32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0.67969</cdr:x>
      <cdr:y>0.75</cdr:y>
    </cdr:from>
    <cdr:to>
      <cdr:x>0.83594</cdr:x>
      <cdr:y>0.82292</cdr:y>
    </cdr:to>
    <cdr:sp macro="" textlink="">
      <cdr:nvSpPr>
        <cdr:cNvPr id="6" name="5 CuadroTexto"/>
        <cdr:cNvSpPr txBox="1"/>
      </cdr:nvSpPr>
      <cdr:spPr>
        <a:xfrm xmlns:a="http://schemas.openxmlformats.org/drawingml/2006/main">
          <a:off x="6215074" y="5143512"/>
          <a:ext cx="1428760" cy="5000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s-AR" sz="2800" b="1" dirty="0" smtClean="0">
              <a:solidFill>
                <a:schemeClr val="tx1"/>
              </a:solidFill>
            </a:rPr>
            <a:t>80%</a:t>
          </a:r>
          <a:endParaRPr lang="es-AR" sz="2800" b="1" dirty="0">
            <a:solidFill>
              <a:schemeClr val="tx1"/>
            </a:solidFill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0.07031</cdr:x>
      <cdr:y>0.08333</cdr:y>
    </cdr:from>
    <cdr:to>
      <cdr:x>0.63281</cdr:x>
      <cdr:y>0.22916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642910" y="571480"/>
          <a:ext cx="5143536" cy="10001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s-AR" sz="2800" b="1" dirty="0" smtClean="0">
              <a:solidFill>
                <a:schemeClr val="tx1"/>
              </a:solidFill>
            </a:rPr>
            <a:t>Homicidios dolosos enero/abril 2014</a:t>
          </a:r>
        </a:p>
        <a:p xmlns:a="http://schemas.openxmlformats.org/drawingml/2006/main">
          <a:r>
            <a:rPr lang="es-AR" sz="2400" b="1" dirty="0" smtClean="0">
              <a:solidFill>
                <a:schemeClr val="tx1"/>
              </a:solidFill>
            </a:rPr>
            <a:t>37 casos</a:t>
          </a:r>
          <a:endParaRPr lang="es-AR" sz="24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0.21875</cdr:x>
      <cdr:y>0.8125</cdr:y>
    </cdr:from>
    <cdr:to>
      <cdr:x>0.35156</cdr:x>
      <cdr:y>0.86459</cdr:y>
    </cdr:to>
    <cdr:sp macro="" textlink="">
      <cdr:nvSpPr>
        <cdr:cNvPr id="3" name="2 CuadroTexto"/>
        <cdr:cNvSpPr txBox="1"/>
      </cdr:nvSpPr>
      <cdr:spPr>
        <a:xfrm xmlns:a="http://schemas.openxmlformats.org/drawingml/2006/main">
          <a:off x="2000232" y="5572140"/>
          <a:ext cx="1214446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s-AR" sz="2800" b="1" dirty="0" smtClean="0"/>
            <a:t>14%</a:t>
          </a:r>
          <a:endParaRPr lang="es-AR" sz="2800" b="1" dirty="0"/>
        </a:p>
      </cdr:txBody>
    </cdr:sp>
  </cdr:relSizeAnchor>
  <cdr:relSizeAnchor xmlns:cdr="http://schemas.openxmlformats.org/drawingml/2006/chartDrawing">
    <cdr:from>
      <cdr:x>0.6875</cdr:x>
      <cdr:y>0.80209</cdr:y>
    </cdr:from>
    <cdr:to>
      <cdr:x>0.82813</cdr:x>
      <cdr:y>0.85417</cdr:y>
    </cdr:to>
    <cdr:sp macro="" textlink="">
      <cdr:nvSpPr>
        <cdr:cNvPr id="4" name="3 CuadroTexto"/>
        <cdr:cNvSpPr txBox="1"/>
      </cdr:nvSpPr>
      <cdr:spPr>
        <a:xfrm xmlns:a="http://schemas.openxmlformats.org/drawingml/2006/main">
          <a:off x="6286512" y="5500702"/>
          <a:ext cx="1285884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s-AR" sz="2400" b="1" dirty="0" smtClean="0"/>
            <a:t>86%</a:t>
          </a:r>
          <a:endParaRPr lang="es-AR" sz="2400" b="1" dirty="0"/>
        </a:p>
      </cdr:txBody>
    </cdr:sp>
  </cdr:relSizeAnchor>
  <cdr:relSizeAnchor xmlns:cdr="http://schemas.openxmlformats.org/drawingml/2006/chartDrawing">
    <cdr:from>
      <cdr:x>0.39844</cdr:x>
      <cdr:y>0.91667</cdr:y>
    </cdr:from>
    <cdr:to>
      <cdr:x>0.47656</cdr:x>
      <cdr:y>1</cdr:y>
    </cdr:to>
    <cdr:sp macro="" textlink="">
      <cdr:nvSpPr>
        <cdr:cNvPr id="5" name="4 CuadroTexto"/>
        <cdr:cNvSpPr txBox="1"/>
      </cdr:nvSpPr>
      <cdr:spPr>
        <a:xfrm xmlns:a="http://schemas.openxmlformats.org/drawingml/2006/main">
          <a:off x="3643306" y="6286520"/>
          <a:ext cx="714380" cy="5714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s-AR" sz="2400" b="1" dirty="0" smtClean="0">
              <a:solidFill>
                <a:schemeClr val="tx1"/>
              </a:solidFill>
            </a:rPr>
            <a:t>5</a:t>
          </a:r>
          <a:endParaRPr lang="es-AR" sz="24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0.82031</cdr:x>
      <cdr:y>0.91667</cdr:y>
    </cdr:from>
    <cdr:to>
      <cdr:x>0.92031</cdr:x>
      <cdr:y>1</cdr:y>
    </cdr:to>
    <cdr:sp macro="" textlink="">
      <cdr:nvSpPr>
        <cdr:cNvPr id="6" name="5 CuadroTexto"/>
        <cdr:cNvSpPr txBox="1"/>
      </cdr:nvSpPr>
      <cdr:spPr>
        <a:xfrm xmlns:a="http://schemas.openxmlformats.org/drawingml/2006/main">
          <a:off x="7500958" y="6286520"/>
          <a:ext cx="914400" cy="5714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s-AR" sz="2400" b="1" dirty="0" smtClean="0">
              <a:solidFill>
                <a:schemeClr val="tx1"/>
              </a:solidFill>
            </a:rPr>
            <a:t>32</a:t>
          </a:r>
          <a:endParaRPr lang="es-AR" sz="2400" b="1" dirty="0">
            <a:solidFill>
              <a:schemeClr val="tx1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04B1CFA-A5A3-4248-8ADB-0F18C5B349F5}" type="datetimeFigureOut">
              <a:rPr lang="es-AR"/>
              <a:pPr>
                <a:defRPr/>
              </a:pPr>
              <a:t>22/09/2022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AR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AR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82780E71-1401-414B-BABA-5C8EDF150BFE}" type="slidenum">
              <a:rPr lang="es-AR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="" xmlns:p14="http://schemas.microsoft.com/office/powerpoint/2010/main" val="7072054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CL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5E0936E-B483-40EC-A5CA-2DE7E7F0BF74}" type="slidenum">
              <a:rPr lang="es-CL">
                <a:latin typeface="Calibri" panose="020F0502020204030204" pitchFamily="34" charset="0"/>
              </a:rPr>
              <a:pPr eaLnBrk="1" hangingPunct="1"/>
              <a:t>17</a:t>
            </a:fld>
            <a:endParaRPr lang="es-C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898498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58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F4EE2FC-8290-4FDB-A086-3AABF8E580AA}" type="slidenum">
              <a:rPr lang="es-AR">
                <a:latin typeface="Calibri" panose="020F0502020204030204" pitchFamily="34" charset="0"/>
              </a:rPr>
              <a:pPr eaLnBrk="1" hangingPunct="1"/>
              <a:t>38</a:t>
            </a:fld>
            <a:endParaRPr lang="es-A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7312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9 Triángulo isósceles"/>
          <p:cNvSpPr/>
          <p:nvPr/>
        </p:nvSpPr>
        <p:spPr>
          <a:xfrm rot="16200000">
            <a:off x="7553325" y="5254626"/>
            <a:ext cx="1893887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5" name="27 Marcador de fecha"/>
          <p:cNvSpPr>
            <a:spLocks noGrp="1"/>
          </p:cNvSpPr>
          <p:nvPr>
            <p:ph type="dt" sz="half" idx="10"/>
          </p:nvPr>
        </p:nvSpPr>
        <p:spPr>
          <a:xfrm>
            <a:off x="1371600" y="6011863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fld id="{3DBCC718-32C3-47B4-994D-F3925FEFB15C}" type="datetimeFigureOut">
              <a:rPr lang="es-AR"/>
              <a:pPr>
                <a:defRPr/>
              </a:pPr>
              <a:t>22/09/2022</a:t>
            </a:fld>
            <a:endParaRPr lang="es-AR"/>
          </a:p>
        </p:txBody>
      </p:sp>
      <p:sp>
        <p:nvSpPr>
          <p:cNvPr id="6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71600" y="5649913"/>
            <a:ext cx="5791200" cy="365125"/>
          </a:xfrm>
        </p:spPr>
        <p:txBody>
          <a:bodyPr tIns="0" bIns="0"/>
          <a:lstStyle>
            <a:lvl1pPr algn="r">
              <a:defRPr sz="1100"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91525" y="5753100"/>
            <a:ext cx="503238" cy="365125"/>
          </a:xfrm>
        </p:spPr>
        <p:txBody>
          <a:bodyPr anchor="ctr"/>
          <a:lstStyle>
            <a:lvl1pPr>
              <a:defRPr sz="1300">
                <a:solidFill>
                  <a:srgbClr val="FFFFFF"/>
                </a:solidFill>
              </a:defRPr>
            </a:lvl1pPr>
          </a:lstStyle>
          <a:p>
            <a:fld id="{620E197B-F649-4F85-9878-78FF887E4B2B}" type="slidenum">
              <a:rPr lang="es-AR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="" xmlns:p14="http://schemas.microsoft.com/office/powerpoint/2010/main" val="569373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E62C27-23BF-4366-8711-0CB80C2BAD91}" type="datetimeFigureOut">
              <a:rPr lang="es-AR"/>
              <a:pPr>
                <a:defRPr/>
              </a:pPr>
              <a:t>22/09/2022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4BBB4B-FA15-494A-94BB-265DBFC9DACD}" type="slidenum">
              <a:rPr lang="es-AR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="" xmlns:p14="http://schemas.microsoft.com/office/powerpoint/2010/main" val="4236033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5E033-2F90-4EEA-BE7C-E58640E501C9}" type="datetimeFigureOut">
              <a:rPr lang="es-AR"/>
              <a:pPr>
                <a:defRPr/>
              </a:pPr>
              <a:t>22/09/2022</a:t>
            </a:fld>
            <a:endParaRPr lang="es-AR"/>
          </a:p>
        </p:txBody>
      </p:sp>
      <p:sp>
        <p:nvSpPr>
          <p:cNvPr id="4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5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4663A7-08EE-4AD0-9E6B-5A3B620492C8}" type="slidenum">
              <a:rPr lang="es-AR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="" xmlns:p14="http://schemas.microsoft.com/office/powerpoint/2010/main" val="343720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B3ECF-07D0-4322-BFD2-C30C678CF93F}" type="datetimeFigureOut">
              <a:rPr lang="es-AR"/>
              <a:pPr>
                <a:defRPr/>
              </a:pPr>
              <a:t>22/09/2022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4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17DAEB-FE48-4D34-BAE7-3E5993E19EE2}" type="slidenum">
              <a:rPr lang="es-AR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="" xmlns:p14="http://schemas.microsoft.com/office/powerpoint/2010/main" val="4037640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9336E7-3D0D-42B7-823B-D5FDF8ABC63E}" type="datetimeFigureOut">
              <a:rPr lang="es-AR"/>
              <a:pPr>
                <a:defRPr/>
              </a:pPr>
              <a:t>22/09/2022</a:t>
            </a:fld>
            <a:endParaRPr lang="es-AR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DCA9E9-6056-46BD-BDC6-55A187CB3FB6}" type="slidenum">
              <a:rPr lang="es-AR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="" xmlns:p14="http://schemas.microsoft.com/office/powerpoint/2010/main" val="3935942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DF54A-661A-442A-9052-0D7FC5FCFF54}" type="datetimeFigureOut">
              <a:rPr lang="es-AR"/>
              <a:pPr>
                <a:defRPr/>
              </a:pPr>
              <a:t>22/09/2022</a:t>
            </a:fld>
            <a:endParaRPr lang="es-AR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5DF718-DC25-41F0-BD15-6C479A57B56E}" type="slidenum">
              <a:rPr lang="es-AR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="" xmlns:p14="http://schemas.microsoft.com/office/powerpoint/2010/main" val="2729658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71AE2-92BA-4ED7-9E93-99E89B60678E}" type="datetimeFigureOut">
              <a:rPr lang="es-AR"/>
              <a:pPr>
                <a:defRPr/>
              </a:pPr>
              <a:t>22/09/2022</a:t>
            </a:fld>
            <a:endParaRPr lang="es-AR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76FE1D-CC1E-48AD-AF9A-E352A2A41E53}" type="slidenum">
              <a:rPr lang="es-AR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="" xmlns:p14="http://schemas.microsoft.com/office/powerpoint/2010/main" val="2923980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Triángulo rectángulo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030" name="1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791075" y="6481763"/>
            <a:ext cx="2133600" cy="3016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D76628A-9BB5-468B-923E-CF0B6A85E958}" type="datetimeFigureOut">
              <a:rPr lang="es-AR"/>
              <a:pPr>
                <a:defRPr/>
              </a:pPr>
              <a:t>22/09/2022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481763"/>
            <a:ext cx="4259263" cy="3016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589838" y="6481763"/>
            <a:ext cx="503237" cy="3016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Century Gothic" panose="020B0502020202020204" pitchFamily="34" charset="0"/>
              </a:defRPr>
            </a:lvl1pPr>
          </a:lstStyle>
          <a:p>
            <a:fld id="{3ACAF1E3-3AF1-49A1-940C-DAE0D57BD52C}" type="slidenum">
              <a:rPr lang="es-AR"/>
              <a:pPr/>
              <a:t>‹Nº›</a:t>
            </a:fld>
            <a:endParaRPr lang="es-A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63" r:id="rId3"/>
    <p:sldLayoutId id="2147483864" r:id="rId4"/>
    <p:sldLayoutId id="2147483865" r:id="rId5"/>
    <p:sldLayoutId id="2147483866" r:id="rId6"/>
    <p:sldLayoutId id="2147483867" r:id="rId7"/>
  </p:sldLayoutIdLst>
  <p:txStyles>
    <p:titleStyle>
      <a:lvl1pPr marL="484188" indent="-484188" algn="l" rtl="0" eaLnBrk="0" fontAlgn="base" hangingPunct="0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FF965C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965C"/>
          </a:solidFill>
          <a:latin typeface="Century Gothic" pitchFamily="34" charset="0"/>
        </a:defRPr>
      </a:lvl2pPr>
      <a:lvl3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965C"/>
          </a:solidFill>
          <a:latin typeface="Century Gothic" pitchFamily="34" charset="0"/>
        </a:defRPr>
      </a:lvl3pPr>
      <a:lvl4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965C"/>
          </a:solidFill>
          <a:latin typeface="Century Gothic" pitchFamily="34" charset="0"/>
        </a:defRPr>
      </a:lvl4pPr>
      <a:lvl5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965C"/>
          </a:solidFill>
          <a:latin typeface="Century Gothic" pitchFamily="34" charset="0"/>
        </a:defRPr>
      </a:lvl5pPr>
      <a:lvl6pPr marL="941388" algn="l" rtl="0" fontAlgn="base">
        <a:spcBef>
          <a:spcPct val="0"/>
        </a:spcBef>
        <a:spcAft>
          <a:spcPct val="0"/>
        </a:spcAft>
        <a:defRPr sz="4200">
          <a:solidFill>
            <a:srgbClr val="FF965C"/>
          </a:solidFill>
          <a:latin typeface="Century Gothic" pitchFamily="34" charset="0"/>
        </a:defRPr>
      </a:lvl6pPr>
      <a:lvl7pPr marL="1398588" algn="l" rtl="0" fontAlgn="base">
        <a:spcBef>
          <a:spcPct val="0"/>
        </a:spcBef>
        <a:spcAft>
          <a:spcPct val="0"/>
        </a:spcAft>
        <a:defRPr sz="4200">
          <a:solidFill>
            <a:srgbClr val="FF965C"/>
          </a:solidFill>
          <a:latin typeface="Century Gothic" pitchFamily="34" charset="0"/>
        </a:defRPr>
      </a:lvl7pPr>
      <a:lvl8pPr marL="1855788" algn="l" rtl="0" fontAlgn="base">
        <a:spcBef>
          <a:spcPct val="0"/>
        </a:spcBef>
        <a:spcAft>
          <a:spcPct val="0"/>
        </a:spcAft>
        <a:defRPr sz="4200">
          <a:solidFill>
            <a:srgbClr val="FF965C"/>
          </a:solidFill>
          <a:latin typeface="Century Gothic" pitchFamily="34" charset="0"/>
        </a:defRPr>
      </a:lvl8pPr>
      <a:lvl9pPr marL="2312988" algn="l" rtl="0" fontAlgn="base">
        <a:spcBef>
          <a:spcPct val="0"/>
        </a:spcBef>
        <a:spcAft>
          <a:spcPct val="0"/>
        </a:spcAft>
        <a:defRPr sz="4200">
          <a:solidFill>
            <a:srgbClr val="FF965C"/>
          </a:solidFill>
          <a:latin typeface="Century Gothic" pitchFamily="34" charset="0"/>
        </a:defRPr>
      </a:lvl9pPr>
    </p:titleStyle>
    <p:bodyStyle>
      <a:lvl1pPr marL="447675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anose="020B0604030504040204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eaLnBrk="0" fontAlgn="base" hangingPunct="0">
        <a:spcBef>
          <a:spcPct val="20000"/>
        </a:spcBef>
        <a:spcAft>
          <a:spcPct val="0"/>
        </a:spcAft>
        <a:buClr>
          <a:srgbClr val="FEAF90"/>
        </a:buClr>
        <a:buFont typeface="Wingdings 2" panose="05020102010507070707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10.emf"/><Relationship Id="rId7" Type="http://schemas.openxmlformats.org/officeDocument/2006/relationships/image" Target="../media/image14.emf"/><Relationship Id="rId12" Type="http://schemas.openxmlformats.org/officeDocument/2006/relationships/image" Target="../media/image19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emf"/><Relationship Id="rId11" Type="http://schemas.openxmlformats.org/officeDocument/2006/relationships/image" Target="../media/image18.emf"/><Relationship Id="rId5" Type="http://schemas.openxmlformats.org/officeDocument/2006/relationships/image" Target="../media/image12.emf"/><Relationship Id="rId10" Type="http://schemas.openxmlformats.org/officeDocument/2006/relationships/image" Target="../media/image17.emf"/><Relationship Id="rId4" Type="http://schemas.openxmlformats.org/officeDocument/2006/relationships/image" Target="../media/image11.emf"/><Relationship Id="rId9" Type="http://schemas.openxmlformats.org/officeDocument/2006/relationships/image" Target="../media/image16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mailto:germandariomartin@yahoo.com.ar" TargetMode="External"/><Relationship Id="rId2" Type="http://schemas.openxmlformats.org/officeDocument/2006/relationships/hyperlink" Target="mailto:marting@jusneuquen.gov.ar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2 Marcador de contenido"/>
          <p:cNvSpPr>
            <a:spLocks noGrp="1"/>
          </p:cNvSpPr>
          <p:nvPr>
            <p:ph idx="1"/>
          </p:nvPr>
        </p:nvSpPr>
        <p:spPr>
          <a:xfrm>
            <a:off x="428625" y="381000"/>
            <a:ext cx="8258175" cy="6073775"/>
          </a:xfrm>
          <a:solidFill>
            <a:schemeClr val="bg1"/>
          </a:solidFill>
        </p:spPr>
        <p:txBody>
          <a:bodyPr/>
          <a:lstStyle/>
          <a:p>
            <a:pPr algn="ctr" eaLnBrk="1" hangingPunct="1">
              <a:buFont typeface="Wingdings 2" panose="05020102010507070707" pitchFamily="18" charset="2"/>
              <a:buNone/>
            </a:pPr>
            <a:endParaRPr lang="es-AR" sz="3800" i="1" dirty="0" smtClean="0"/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es-AR" sz="3800" i="1" dirty="0" smtClean="0"/>
              <a:t>Sistema de Responsabilidad Penal Adolescente del Neuquén </a:t>
            </a:r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es-AR" sz="3800" i="1" dirty="0" smtClean="0"/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es-AR" sz="3800" i="1" dirty="0" smtClean="0"/>
              <a:t>Análisis F.O.D.A.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es-AR" dirty="0" smtClean="0">
                <a:solidFill>
                  <a:srgbClr val="3399FF"/>
                </a:solidFill>
              </a:rPr>
              <a:t>					La Pampa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tatiana\Desktop\Presentacion bariloche\1º cisrcunscripc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214313"/>
            <a:ext cx="6643688" cy="664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0" y="214313"/>
            <a:ext cx="8534400" cy="758825"/>
          </a:xfrm>
        </p:spPr>
        <p:txBody>
          <a:bodyPr>
            <a:normAutofit/>
          </a:bodyPr>
          <a:lstStyle/>
          <a:p>
            <a:pPr marL="484632" fontAlgn="auto">
              <a:spcAft>
                <a:spcPts val="0"/>
              </a:spcAft>
              <a:defRPr/>
            </a:pPr>
            <a:r>
              <a:rPr lang="es-AR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NORMATIVA</a:t>
            </a:r>
            <a:endParaRPr lang="es-AR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19459" name="5 Rectángulo"/>
          <p:cNvSpPr>
            <a:spLocks noChangeArrowheads="1"/>
          </p:cNvSpPr>
          <p:nvPr/>
        </p:nvSpPr>
        <p:spPr bwMode="auto">
          <a:xfrm>
            <a:off x="714375" y="1643063"/>
            <a:ext cx="7643813" cy="397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s-ES" sz="3600" dirty="0">
                <a:hlinkClick r:id="rId2" action="ppaction://hlinksldjump"/>
              </a:rPr>
              <a:t>Ley 2302</a:t>
            </a:r>
            <a:endParaRPr lang="es-AR" sz="3600" dirty="0"/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s-ES" sz="3600" dirty="0"/>
              <a:t>Normas Procesales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s-ES" sz="3600" dirty="0"/>
              <a:t>Ley de Mediación Penal </a:t>
            </a:r>
            <a:endParaRPr lang="es-AR" sz="3600" dirty="0"/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s-ES" sz="3600" dirty="0"/>
              <a:t>Instrucciones</a:t>
            </a:r>
            <a:endParaRPr lang="es-AR" sz="3600" dirty="0"/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s-ES" sz="3600" dirty="0"/>
              <a:t>Protocolos</a:t>
            </a:r>
            <a:endParaRPr lang="es-AR" sz="3600" dirty="0"/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s-ES" sz="3600" dirty="0"/>
              <a:t>Código Procesal Penal de adultos</a:t>
            </a:r>
          </a:p>
          <a:p>
            <a:pPr eaLnBrk="1" hangingPunct="1"/>
            <a:endParaRPr lang="es-AR" sz="3600" dirty="0"/>
          </a:p>
        </p:txBody>
      </p:sp>
    </p:spTree>
    <p:extLst>
      <p:ext uri="{BB962C8B-B14F-4D97-AF65-F5344CB8AC3E}">
        <p14:creationId xmlns="" xmlns:p14="http://schemas.microsoft.com/office/powerpoint/2010/main" val="312505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660400"/>
          </a:xfrm>
        </p:spPr>
        <p:txBody>
          <a:bodyPr>
            <a:normAutofit fontScale="90000"/>
          </a:bodyPr>
          <a:lstStyle/>
          <a:p>
            <a:pPr marL="484632" fontAlgn="auto">
              <a:spcAft>
                <a:spcPts val="0"/>
              </a:spcAft>
              <a:defRPr/>
            </a:pPr>
            <a:r>
              <a:rPr lang="es-AR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Ó</a:t>
            </a:r>
            <a:r>
              <a:rPr lang="es-AR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rganos e Instituciones</a:t>
            </a:r>
            <a:endParaRPr lang="es-AR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20483" name="3 Marcador de contenido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" dirty="0" smtClean="0"/>
              <a:t>Fiscalía </a:t>
            </a:r>
            <a:endParaRPr lang="es-AR" dirty="0" smtClean="0"/>
          </a:p>
          <a:p>
            <a:pPr>
              <a:lnSpc>
                <a:spcPct val="90000"/>
              </a:lnSpc>
            </a:pPr>
            <a:r>
              <a:rPr lang="es-ES" dirty="0" smtClean="0"/>
              <a:t>Defensoría Penal</a:t>
            </a:r>
            <a:endParaRPr lang="es-AR" dirty="0" smtClean="0"/>
          </a:p>
          <a:p>
            <a:pPr>
              <a:lnSpc>
                <a:spcPct val="90000"/>
              </a:lnSpc>
            </a:pPr>
            <a:r>
              <a:rPr lang="es-ES" dirty="0" smtClean="0"/>
              <a:t>Juzgados</a:t>
            </a:r>
            <a:endParaRPr lang="es-AR" dirty="0" smtClean="0"/>
          </a:p>
          <a:p>
            <a:pPr>
              <a:lnSpc>
                <a:spcPct val="90000"/>
              </a:lnSpc>
            </a:pPr>
            <a:r>
              <a:rPr lang="es-ES" dirty="0" smtClean="0"/>
              <a:t>Libertad asistida </a:t>
            </a:r>
            <a:endParaRPr lang="es-AR" dirty="0" smtClean="0"/>
          </a:p>
          <a:p>
            <a:pPr>
              <a:lnSpc>
                <a:spcPct val="90000"/>
              </a:lnSpc>
            </a:pPr>
            <a:r>
              <a:rPr lang="es-ES" dirty="0" smtClean="0"/>
              <a:t>Hogar </a:t>
            </a:r>
            <a:r>
              <a:rPr lang="es-ES" dirty="0" err="1" smtClean="0"/>
              <a:t>Hue</a:t>
            </a:r>
            <a:r>
              <a:rPr lang="es-ES" dirty="0" smtClean="0"/>
              <a:t> Lihue </a:t>
            </a:r>
            <a:endParaRPr lang="es-AR" dirty="0" smtClean="0"/>
          </a:p>
          <a:p>
            <a:pPr>
              <a:lnSpc>
                <a:spcPct val="90000"/>
              </a:lnSpc>
            </a:pPr>
            <a:r>
              <a:rPr lang="es-ES" dirty="0" smtClean="0">
                <a:hlinkClick r:id="rId2" action="ppaction://hlinksldjump"/>
              </a:rPr>
              <a:t>Comisaría del Niño</a:t>
            </a:r>
            <a:endParaRPr lang="es-AR" dirty="0" smtClean="0"/>
          </a:p>
          <a:p>
            <a:pPr>
              <a:lnSpc>
                <a:spcPct val="90000"/>
              </a:lnSpc>
            </a:pPr>
            <a:r>
              <a:rPr lang="es-ES" dirty="0" smtClean="0"/>
              <a:t>Mediación penal</a:t>
            </a:r>
            <a:endParaRPr lang="es-AR" dirty="0" smtClean="0"/>
          </a:p>
          <a:p>
            <a:pPr>
              <a:lnSpc>
                <a:spcPct val="90000"/>
              </a:lnSpc>
            </a:pPr>
            <a:r>
              <a:rPr lang="es-ES" dirty="0" smtClean="0"/>
              <a:t>Defensoría de Derechos del Niño</a:t>
            </a:r>
            <a:endParaRPr lang="es-AR" dirty="0" smtClean="0"/>
          </a:p>
          <a:p>
            <a:pPr>
              <a:lnSpc>
                <a:spcPct val="90000"/>
              </a:lnSpc>
            </a:pPr>
            <a:r>
              <a:rPr lang="es-ES" dirty="0" smtClean="0"/>
              <a:t>Gabinete Interdisciplinario</a:t>
            </a:r>
          </a:p>
          <a:p>
            <a:pPr>
              <a:lnSpc>
                <a:spcPct val="90000"/>
              </a:lnSpc>
            </a:pPr>
            <a:r>
              <a:rPr lang="es-ES" dirty="0" smtClean="0">
                <a:hlinkClick r:id="rId2" action="ppaction://hlinksldjump"/>
              </a:rPr>
              <a:t>Mesa de Responsabilidad Penal </a:t>
            </a:r>
            <a:r>
              <a:rPr lang="es-ES" dirty="0" err="1" smtClean="0">
                <a:hlinkClick r:id="rId2" action="ppaction://hlinksldjump"/>
              </a:rPr>
              <a:t>Adol</a:t>
            </a:r>
            <a:r>
              <a:rPr lang="es-ES" dirty="0" smtClean="0"/>
              <a:t>.</a:t>
            </a:r>
          </a:p>
          <a:p>
            <a:endParaRPr lang="es-AR" dirty="0" smtClean="0"/>
          </a:p>
        </p:txBody>
      </p:sp>
    </p:spTree>
    <p:extLst>
      <p:ext uri="{BB962C8B-B14F-4D97-AF65-F5344CB8AC3E}">
        <p14:creationId xmlns="" xmlns:p14="http://schemas.microsoft.com/office/powerpoint/2010/main" val="10876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50" y="214313"/>
            <a:ext cx="8534400" cy="973137"/>
          </a:xfrm>
        </p:spPr>
        <p:txBody>
          <a:bodyPr>
            <a:normAutofit fontScale="90000"/>
          </a:bodyPr>
          <a:lstStyle/>
          <a:p>
            <a:pPr marL="484632" fontAlgn="auto">
              <a:spcAft>
                <a:spcPts val="0"/>
              </a:spcAft>
              <a:defRPr/>
            </a:pPr>
            <a:r>
              <a:rPr lang="es-AR" sz="30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es-AR" sz="30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es-AR" sz="30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Policía exclusiva de/para niñez y adolescencia</a:t>
            </a:r>
            <a:br>
              <a:rPr lang="es-AR" sz="30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endParaRPr lang="es-AR" sz="3000" dirty="0" smtClean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25603" name="2 Marcador de contenido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r>
              <a:rPr lang="es-AR" smtClean="0"/>
              <a:t>Funciones judiciales (denuncias, investigación, allanamientos, estudios criminológicos).</a:t>
            </a:r>
          </a:p>
          <a:p>
            <a:r>
              <a:rPr lang="es-AR" smtClean="0"/>
              <a:t>No contravenciones.</a:t>
            </a:r>
          </a:p>
          <a:p>
            <a:r>
              <a:rPr lang="es-AR" smtClean="0"/>
              <a:t>No averiguación de antecedentes/identidad</a:t>
            </a:r>
          </a:p>
          <a:p>
            <a:r>
              <a:rPr lang="es-AR" smtClean="0"/>
              <a:t>No prevención </a:t>
            </a:r>
          </a:p>
          <a:p>
            <a:r>
              <a:rPr lang="es-AR" smtClean="0"/>
              <a:t>No “resguardo”</a:t>
            </a:r>
          </a:p>
          <a:p>
            <a:r>
              <a:rPr lang="es-AR" smtClean="0"/>
              <a:t>Jefe. Subjefe. 4 oficiales. 12 efectivos más tres administrativos. 12 por 24hs.</a:t>
            </a:r>
          </a:p>
          <a:p>
            <a:endParaRPr lang="es-AR" smtClean="0"/>
          </a:p>
        </p:txBody>
      </p:sp>
    </p:spTree>
    <p:extLst>
      <p:ext uri="{BB962C8B-B14F-4D97-AF65-F5344CB8AC3E}">
        <p14:creationId xmlns="" xmlns:p14="http://schemas.microsoft.com/office/powerpoint/2010/main" val="4028526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569218"/>
          </a:xfrm>
        </p:spPr>
        <p:txBody>
          <a:bodyPr>
            <a:normAutofit fontScale="90000"/>
          </a:bodyPr>
          <a:lstStyle/>
          <a:p>
            <a:pPr algn="ctr"/>
            <a:r>
              <a:rPr lang="es-AR" sz="3600" dirty="0" smtClean="0"/>
              <a:t>Mesa de Corresponsabilidad Penal</a:t>
            </a:r>
            <a:endParaRPr lang="es-AR" sz="36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3168352"/>
          </a:xfrm>
        </p:spPr>
        <p:txBody>
          <a:bodyPr/>
          <a:lstStyle/>
          <a:p>
            <a:r>
              <a:rPr lang="es-AR" sz="2400" dirty="0"/>
              <a:t>Corresponsabilidad: (Art. 5 CDN)</a:t>
            </a:r>
          </a:p>
          <a:p>
            <a:r>
              <a:rPr lang="es-AR" sz="2400" dirty="0"/>
              <a:t>La </a:t>
            </a:r>
            <a:r>
              <a:rPr lang="es-AR" sz="2400" dirty="0" smtClean="0"/>
              <a:t>corresponsabilidad despenaliza</a:t>
            </a:r>
          </a:p>
          <a:p>
            <a:r>
              <a:rPr lang="es-AR" sz="2400" dirty="0" smtClean="0"/>
              <a:t>Corresponsabilidad </a:t>
            </a:r>
            <a:r>
              <a:rPr lang="es-AR" sz="2400" dirty="0"/>
              <a:t>en la </a:t>
            </a:r>
            <a:r>
              <a:rPr lang="es-AR" sz="2400" dirty="0" smtClean="0"/>
              <a:t>prevención</a:t>
            </a:r>
          </a:p>
          <a:p>
            <a:r>
              <a:rPr lang="es-AR" sz="2400" dirty="0" err="1" smtClean="0"/>
              <a:t>Coresponsabilidad</a:t>
            </a:r>
            <a:r>
              <a:rPr lang="es-AR" sz="2400" dirty="0" smtClean="0"/>
              <a:t> Disciplinaria</a:t>
            </a:r>
          </a:p>
          <a:p>
            <a:r>
              <a:rPr lang="es-AR" sz="2400" dirty="0" smtClean="0"/>
              <a:t>Corresponsabilidad </a:t>
            </a:r>
            <a:r>
              <a:rPr lang="es-AR" sz="2400" dirty="0"/>
              <a:t>como </a:t>
            </a:r>
            <a:r>
              <a:rPr lang="es-AR" sz="2400" dirty="0" err="1"/>
              <a:t>co</a:t>
            </a:r>
            <a:r>
              <a:rPr lang="es-AR" sz="2400" dirty="0"/>
              <a:t>. gestión. Como sistema. </a:t>
            </a:r>
            <a:endParaRPr lang="es-AR" sz="2400" dirty="0" smtClean="0"/>
          </a:p>
          <a:p>
            <a:r>
              <a:rPr lang="es-AR" sz="2400" dirty="0" smtClean="0"/>
              <a:t>Corresponsabilidad </a:t>
            </a:r>
            <a:r>
              <a:rPr lang="es-AR" sz="2400" dirty="0"/>
              <a:t>en la intervención. </a:t>
            </a:r>
            <a:endParaRPr lang="es-AR" sz="2400" dirty="0" smtClean="0"/>
          </a:p>
          <a:p>
            <a:r>
              <a:rPr lang="es-AR" sz="2400" dirty="0" smtClean="0"/>
              <a:t>Corresponsabilidad </a:t>
            </a:r>
            <a:r>
              <a:rPr lang="es-AR" sz="2400" dirty="0"/>
              <a:t>en el reproche jurídico/penal. </a:t>
            </a:r>
            <a:endParaRPr lang="es-AR" sz="2400" dirty="0" smtClean="0"/>
          </a:p>
          <a:p>
            <a:r>
              <a:rPr lang="es-AR" sz="2400" dirty="0" smtClean="0"/>
              <a:t>Corresponsabilidad </a:t>
            </a:r>
            <a:r>
              <a:rPr lang="es-AR" sz="2400" dirty="0"/>
              <a:t>en las consecuencias del delito penal adolescente. </a:t>
            </a:r>
            <a:endParaRPr lang="es-AR" sz="2400" dirty="0" smtClean="0"/>
          </a:p>
          <a:p>
            <a:r>
              <a:rPr lang="es-AR" sz="2400" dirty="0" smtClean="0"/>
              <a:t>Frente </a:t>
            </a:r>
            <a:r>
              <a:rPr lang="es-AR" sz="2400" dirty="0"/>
              <a:t>al a corresponsabilidad las herramientas que uno imagina seguramente son diferentes a la respuesta penal.</a:t>
            </a:r>
          </a:p>
        </p:txBody>
      </p:sp>
    </p:spTree>
    <p:extLst>
      <p:ext uri="{BB962C8B-B14F-4D97-AF65-F5344CB8AC3E}">
        <p14:creationId xmlns="" xmlns:p14="http://schemas.microsoft.com/office/powerpoint/2010/main" val="255187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357430"/>
            <a:ext cx="9144000" cy="1399032"/>
          </a:xfrm>
        </p:spPr>
        <p:txBody>
          <a:bodyPr/>
          <a:lstStyle/>
          <a:p>
            <a:pPr marL="484632" indent="0" algn="ctr" eaLnBrk="1" fontAlgn="auto" hangingPunct="1">
              <a:spcAft>
                <a:spcPts val="0"/>
              </a:spcAft>
              <a:defRPr/>
            </a:pPr>
            <a:r>
              <a:rPr lang="es-ES" sz="4400" i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Datos Sociodemográficos</a:t>
            </a:r>
            <a:endParaRPr lang="es-AR" sz="4400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Gráfico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531276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Gráfico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316425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Gráfico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3354752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Gráfico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1 Gráfico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3 Gráfico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Gráfico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Gráfico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áfico 6"/>
          <p:cNvGraphicFramePr/>
          <p:nvPr>
            <p:extLst>
              <p:ext uri="{D42A27DB-BD31-4B8C-83A1-F6EECF244321}">
                <p14:modId xmlns="" xmlns:p14="http://schemas.microsoft.com/office/powerpoint/2010/main" val="2628551353"/>
              </p:ext>
            </p:extLst>
          </p:nvPr>
        </p:nvGraphicFramePr>
        <p:xfrm>
          <a:off x="755576" y="620688"/>
          <a:ext cx="7272808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586874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indent="0" eaLnBrk="1" hangingPunct="1">
              <a:defRPr/>
            </a:pPr>
            <a:r>
              <a:rPr lang="es-AR" sz="2800" dirty="0" smtClean="0"/>
              <a:t>Fuero Penal del Niño y Adolescente</a:t>
            </a:r>
            <a:endParaRPr lang="es-CL" sz="2800" dirty="0"/>
          </a:p>
        </p:txBody>
      </p:sp>
      <p:sp>
        <p:nvSpPr>
          <p:cNvPr id="31747" name="5 CuadroTexto"/>
          <p:cNvSpPr txBox="1">
            <a:spLocks noChangeArrowheads="1"/>
          </p:cNvSpPr>
          <p:nvPr/>
        </p:nvSpPr>
        <p:spPr bwMode="auto">
          <a:xfrm>
            <a:off x="290513" y="1457325"/>
            <a:ext cx="7974012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AR" sz="2400"/>
              <a:t>Análisis I Circunscripción:</a:t>
            </a:r>
          </a:p>
          <a:p>
            <a:pPr eaLnBrk="1" hangingPunct="1"/>
            <a:r>
              <a:rPr lang="es-AR" sz="2000"/>
              <a:t>Denuncias Ingresadas por Tipo de Delito – Años 2015/2016</a:t>
            </a:r>
            <a:endParaRPr lang="es-CL" sz="2000"/>
          </a:p>
        </p:txBody>
      </p:sp>
      <p:sp>
        <p:nvSpPr>
          <p:cNvPr id="31748" name="11 CuadroTexto"/>
          <p:cNvSpPr txBox="1">
            <a:spLocks noChangeArrowheads="1"/>
          </p:cNvSpPr>
          <p:nvPr/>
        </p:nvSpPr>
        <p:spPr bwMode="auto">
          <a:xfrm>
            <a:off x="119063" y="6056313"/>
            <a:ext cx="2384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AR" sz="1200" u="sng"/>
              <a:t>Fuente: </a:t>
            </a:r>
            <a:r>
              <a:rPr lang="es-AR" sz="1200"/>
              <a:t>Sistema Dextra del MPF</a:t>
            </a:r>
            <a:endParaRPr lang="es-CL" sz="1200"/>
          </a:p>
        </p:txBody>
      </p:sp>
      <p:sp>
        <p:nvSpPr>
          <p:cNvPr id="31749" name="8 CuadroTexto"/>
          <p:cNvSpPr txBox="1">
            <a:spLocks noChangeArrowheads="1"/>
          </p:cNvSpPr>
          <p:nvPr/>
        </p:nvSpPr>
        <p:spPr bwMode="auto">
          <a:xfrm>
            <a:off x="6432550" y="2576513"/>
            <a:ext cx="12382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AR" sz="1200"/>
              <a:t>Composición %</a:t>
            </a:r>
            <a:endParaRPr lang="es-CL" sz="1200"/>
          </a:p>
        </p:txBody>
      </p:sp>
      <p:pic>
        <p:nvPicPr>
          <p:cNvPr id="317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0" y="2349500"/>
            <a:ext cx="4219575" cy="324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51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525" y="2886075"/>
            <a:ext cx="3417888" cy="274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Gráfico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Gráfico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Gráfico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Gráfico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Gráfico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2 Gráfico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áfico 5"/>
          <p:cNvGraphicFramePr/>
          <p:nvPr>
            <p:extLst>
              <p:ext uri="{D42A27DB-BD31-4B8C-83A1-F6EECF244321}">
                <p14:modId xmlns="" xmlns:p14="http://schemas.microsoft.com/office/powerpoint/2010/main" val="1328197069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33614432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/>
          <p:cNvGraphicFramePr/>
          <p:nvPr>
            <p:extLst>
              <p:ext uri="{D42A27DB-BD31-4B8C-83A1-F6EECF244321}">
                <p14:modId xmlns="" xmlns:p14="http://schemas.microsoft.com/office/powerpoint/2010/main" val="380643245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28868177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357430"/>
            <a:ext cx="9144000" cy="1399032"/>
          </a:xfrm>
        </p:spPr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es-ES" sz="4400" i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Gestión procesal en números</a:t>
            </a:r>
            <a:endParaRPr lang="es-AR" sz="4400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indent="0" eaLnBrk="1" hangingPunct="1">
              <a:defRPr/>
            </a:pPr>
            <a:r>
              <a:rPr lang="es-AR" sz="2800" dirty="0" smtClean="0"/>
              <a:t>Fuero Penal del Niño y Adolescente</a:t>
            </a:r>
            <a:endParaRPr lang="es-CL" sz="2800" dirty="0"/>
          </a:p>
        </p:txBody>
      </p:sp>
      <p:sp>
        <p:nvSpPr>
          <p:cNvPr id="40963" name="5 CuadroTexto"/>
          <p:cNvSpPr txBox="1">
            <a:spLocks noChangeArrowheads="1"/>
          </p:cNvSpPr>
          <p:nvPr/>
        </p:nvSpPr>
        <p:spPr bwMode="auto">
          <a:xfrm>
            <a:off x="290513" y="1412875"/>
            <a:ext cx="85296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AR" sz="2400"/>
              <a:t>Análisis I Circunscripción:  </a:t>
            </a:r>
            <a:r>
              <a:rPr lang="es-AR" sz="2000"/>
              <a:t>Casos Judicializados - Años 2015/2016</a:t>
            </a:r>
            <a:endParaRPr lang="es-CL" sz="2000"/>
          </a:p>
        </p:txBody>
      </p:sp>
      <p:sp>
        <p:nvSpPr>
          <p:cNvPr id="40964" name="11 CuadroTexto"/>
          <p:cNvSpPr txBox="1">
            <a:spLocks noChangeArrowheads="1"/>
          </p:cNvSpPr>
          <p:nvPr/>
        </p:nvSpPr>
        <p:spPr bwMode="auto">
          <a:xfrm>
            <a:off x="4606925" y="6111875"/>
            <a:ext cx="43449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AR" sz="1200" u="sng"/>
              <a:t>Fuente: </a:t>
            </a:r>
            <a:r>
              <a:rPr lang="es-AR" sz="1200"/>
              <a:t>Planilla Estadística Juzgados Penales del Niño y Adol.</a:t>
            </a:r>
            <a:endParaRPr lang="es-CL" sz="1200"/>
          </a:p>
        </p:txBody>
      </p:sp>
      <p:sp>
        <p:nvSpPr>
          <p:cNvPr id="3" name="2 Rectángulo redondeado"/>
          <p:cNvSpPr/>
          <p:nvPr/>
        </p:nvSpPr>
        <p:spPr>
          <a:xfrm>
            <a:off x="5854700" y="4508500"/>
            <a:ext cx="2389188" cy="720725"/>
          </a:xfrm>
          <a:prstGeom prst="round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sz="1200" dirty="0">
                <a:solidFill>
                  <a:schemeClr val="tx1"/>
                </a:solidFill>
              </a:rPr>
              <a:t> Archivos, Desestimaciones, </a:t>
            </a:r>
            <a:r>
              <a:rPr lang="es-AR" sz="1200" dirty="0" smtClean="0">
                <a:solidFill>
                  <a:schemeClr val="tx1"/>
                </a:solidFill>
              </a:rPr>
              <a:t>en </a:t>
            </a:r>
            <a:r>
              <a:rPr lang="es-AR" sz="1200" dirty="0">
                <a:solidFill>
                  <a:schemeClr val="tx1"/>
                </a:solidFill>
              </a:rPr>
              <a:t>MPF</a:t>
            </a:r>
            <a:endParaRPr lang="es-CL" sz="1200" dirty="0">
              <a:solidFill>
                <a:schemeClr val="tx1"/>
              </a:solidFill>
            </a:endParaRPr>
          </a:p>
        </p:txBody>
      </p:sp>
      <p:cxnSp>
        <p:nvCxnSpPr>
          <p:cNvPr id="21" name="20 Conector recto de flecha"/>
          <p:cNvCxnSpPr/>
          <p:nvPr/>
        </p:nvCxnSpPr>
        <p:spPr>
          <a:xfrm>
            <a:off x="5148263" y="4868863"/>
            <a:ext cx="57626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6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276475"/>
            <a:ext cx="4303712" cy="354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indent="0" eaLnBrk="1" hangingPunct="1">
              <a:defRPr/>
            </a:pPr>
            <a:r>
              <a:rPr lang="es-AR" sz="2800" dirty="0" smtClean="0"/>
              <a:t>Fuero Penal del Niño y Adolescente</a:t>
            </a:r>
            <a:endParaRPr lang="es-CL" sz="2800" dirty="0"/>
          </a:p>
        </p:txBody>
      </p:sp>
      <p:sp>
        <p:nvSpPr>
          <p:cNvPr id="41987" name="5 CuadroTexto"/>
          <p:cNvSpPr txBox="1">
            <a:spLocks noChangeArrowheads="1"/>
          </p:cNvSpPr>
          <p:nvPr/>
        </p:nvSpPr>
        <p:spPr bwMode="auto">
          <a:xfrm>
            <a:off x="290513" y="1341438"/>
            <a:ext cx="79740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AR" sz="2400"/>
              <a:t>Análisis I Circunscripción:</a:t>
            </a:r>
          </a:p>
          <a:p>
            <a:pPr eaLnBrk="1" hangingPunct="1"/>
            <a:r>
              <a:rPr lang="es-AR" sz="2000"/>
              <a:t>Audiencias Realizadas - Años 2015/2016</a:t>
            </a:r>
            <a:endParaRPr lang="es-CL" sz="2000"/>
          </a:p>
        </p:txBody>
      </p:sp>
      <p:sp>
        <p:nvSpPr>
          <p:cNvPr id="41988" name="6 CuadroTexto"/>
          <p:cNvSpPr txBox="1">
            <a:spLocks noChangeArrowheads="1"/>
          </p:cNvSpPr>
          <p:nvPr/>
        </p:nvSpPr>
        <p:spPr bwMode="auto">
          <a:xfrm>
            <a:off x="4606925" y="6111875"/>
            <a:ext cx="43449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AR" sz="1200" u="sng"/>
              <a:t>Fuente: </a:t>
            </a:r>
            <a:r>
              <a:rPr lang="es-AR" sz="1200"/>
              <a:t>Planilla Estadística Juzgados Penales del Niño y Adol.</a:t>
            </a:r>
            <a:endParaRPr lang="es-CL" sz="1200"/>
          </a:p>
        </p:txBody>
      </p:sp>
      <p:pic>
        <p:nvPicPr>
          <p:cNvPr id="4198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" y="5157788"/>
            <a:ext cx="7096125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9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2276475"/>
            <a:ext cx="8885238" cy="265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indent="0" eaLnBrk="1" hangingPunct="1">
              <a:defRPr/>
            </a:pPr>
            <a:r>
              <a:rPr lang="es-AR" sz="2800" dirty="0" smtClean="0"/>
              <a:t>Fuero Penal del Niño y Adolescente</a:t>
            </a:r>
            <a:endParaRPr lang="es-CL" sz="2800" dirty="0"/>
          </a:p>
        </p:txBody>
      </p:sp>
      <p:sp>
        <p:nvSpPr>
          <p:cNvPr id="43011" name="5 CuadroTexto"/>
          <p:cNvSpPr txBox="1">
            <a:spLocks noChangeArrowheads="1"/>
          </p:cNvSpPr>
          <p:nvPr/>
        </p:nvSpPr>
        <p:spPr bwMode="auto">
          <a:xfrm>
            <a:off x="290513" y="1484313"/>
            <a:ext cx="7974012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AR" sz="2400"/>
              <a:t>Análisis I Circunscripción:</a:t>
            </a:r>
          </a:p>
          <a:p>
            <a:pPr eaLnBrk="1" hangingPunct="1"/>
            <a:r>
              <a:rPr lang="es-AR" sz="2000"/>
              <a:t>Resoluciones - Años 2015/2016</a:t>
            </a:r>
            <a:endParaRPr lang="es-CL" sz="2000"/>
          </a:p>
        </p:txBody>
      </p:sp>
      <p:sp>
        <p:nvSpPr>
          <p:cNvPr id="43012" name="6 CuadroTexto"/>
          <p:cNvSpPr txBox="1">
            <a:spLocks noChangeArrowheads="1"/>
          </p:cNvSpPr>
          <p:nvPr/>
        </p:nvSpPr>
        <p:spPr bwMode="auto">
          <a:xfrm>
            <a:off x="107950" y="6111875"/>
            <a:ext cx="43449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AR" sz="1200" u="sng"/>
              <a:t>Fuente: </a:t>
            </a:r>
            <a:r>
              <a:rPr lang="es-AR" sz="1200"/>
              <a:t>Planilla Estadística Juzgados Penales del Niño y Adol.</a:t>
            </a:r>
            <a:endParaRPr lang="es-CL" sz="1200"/>
          </a:p>
        </p:txBody>
      </p:sp>
      <p:cxnSp>
        <p:nvCxnSpPr>
          <p:cNvPr id="9" name="8 Conector recto de flecha"/>
          <p:cNvCxnSpPr/>
          <p:nvPr/>
        </p:nvCxnSpPr>
        <p:spPr>
          <a:xfrm>
            <a:off x="5219700" y="5075238"/>
            <a:ext cx="6477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Rectángulo redondeado"/>
          <p:cNvSpPr/>
          <p:nvPr/>
        </p:nvSpPr>
        <p:spPr>
          <a:xfrm>
            <a:off x="6200775" y="4473575"/>
            <a:ext cx="1968500" cy="111601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AR" sz="1100" dirty="0"/>
              <a:t>Menores con tratamiento tutelar asistencial al  22/05 /17: </a:t>
            </a:r>
            <a:r>
              <a:rPr lang="es-AR" sz="1100" dirty="0">
                <a:latin typeface="Arial" pitchFamily="34" charset="0"/>
                <a:cs typeface="Arial" pitchFamily="34" charset="0"/>
              </a:rPr>
              <a:t>11</a:t>
            </a:r>
            <a:r>
              <a:rPr lang="es-AR" sz="1100" dirty="0"/>
              <a:t> (incluye 3 reservados: con pedido captura o juicio de pena pendiente)</a:t>
            </a:r>
            <a:endParaRPr lang="es-CL" sz="1100" dirty="0"/>
          </a:p>
        </p:txBody>
      </p:sp>
      <p:pic>
        <p:nvPicPr>
          <p:cNvPr id="430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2254250"/>
            <a:ext cx="4665663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indent="0" eaLnBrk="1" hangingPunct="1">
              <a:defRPr/>
            </a:pPr>
            <a:r>
              <a:rPr lang="es-AR" sz="2800" dirty="0" smtClean="0"/>
              <a:t>Fuero Penal del Niño y Adolescente</a:t>
            </a:r>
            <a:endParaRPr lang="es-CL" sz="2800" dirty="0"/>
          </a:p>
        </p:txBody>
      </p:sp>
      <p:sp>
        <p:nvSpPr>
          <p:cNvPr id="44035" name="5 CuadroTexto"/>
          <p:cNvSpPr txBox="1">
            <a:spLocks noChangeArrowheads="1"/>
          </p:cNvSpPr>
          <p:nvPr/>
        </p:nvSpPr>
        <p:spPr bwMode="auto">
          <a:xfrm>
            <a:off x="290513" y="1484313"/>
            <a:ext cx="7974012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AR" sz="2400"/>
              <a:t>Análisis I Circunscripción:</a:t>
            </a:r>
          </a:p>
          <a:p>
            <a:pPr eaLnBrk="1" hangingPunct="1"/>
            <a:r>
              <a:rPr lang="es-AR" sz="2000"/>
              <a:t>Resumen – Promedio Años 2015/2016</a:t>
            </a:r>
            <a:endParaRPr lang="es-CL" sz="200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453258"/>
            <a:ext cx="2266950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408363"/>
            <a:ext cx="2266950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130675"/>
            <a:ext cx="22669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263" y="3408363"/>
            <a:ext cx="2266950" cy="100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263" y="4387850"/>
            <a:ext cx="2266950" cy="117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2213" y="4387850"/>
            <a:ext cx="22669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2213" y="4592638"/>
            <a:ext cx="2266950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2213" y="5084763"/>
            <a:ext cx="2266950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3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5" y="5243513"/>
            <a:ext cx="2266950" cy="16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4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2213" y="5383213"/>
            <a:ext cx="2266950" cy="14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46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8" y="5805488"/>
            <a:ext cx="4524375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indent="0" eaLnBrk="1" hangingPunct="1">
              <a:defRPr/>
            </a:pPr>
            <a:r>
              <a:rPr lang="es-AR" sz="2800" dirty="0" smtClean="0"/>
              <a:t>Fuero Penal del Niño y Adolescente</a:t>
            </a:r>
            <a:endParaRPr lang="es-CL" sz="2800" dirty="0"/>
          </a:p>
        </p:txBody>
      </p:sp>
      <p:sp>
        <p:nvSpPr>
          <p:cNvPr id="45059" name="5 CuadroTexto"/>
          <p:cNvSpPr txBox="1">
            <a:spLocks noChangeArrowheads="1"/>
          </p:cNvSpPr>
          <p:nvPr/>
        </p:nvSpPr>
        <p:spPr bwMode="auto">
          <a:xfrm>
            <a:off x="290513" y="1484313"/>
            <a:ext cx="7974012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AR" sz="2400"/>
              <a:t>Análisis I Circunscripción:</a:t>
            </a:r>
          </a:p>
          <a:p>
            <a:pPr eaLnBrk="1" hangingPunct="1"/>
            <a:r>
              <a:rPr lang="es-AR" sz="2000"/>
              <a:t>Resumen – Promedio Años 2015/2016</a:t>
            </a:r>
            <a:endParaRPr lang="es-CL" sz="2000"/>
          </a:p>
        </p:txBody>
      </p:sp>
      <p:pic>
        <p:nvPicPr>
          <p:cNvPr id="45060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8" y="6308725"/>
            <a:ext cx="4524375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2 Gráfico"/>
          <p:cNvGraphicFramePr>
            <a:graphicFrameLocks/>
          </p:cNvGraphicFramePr>
          <p:nvPr/>
        </p:nvGraphicFramePr>
        <p:xfrm>
          <a:off x="1547813" y="2244725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85918" y="1928802"/>
            <a:ext cx="5357850" cy="2428892"/>
          </a:xfrm>
        </p:spPr>
        <p:txBody>
          <a:bodyPr/>
          <a:lstStyle/>
          <a:p>
            <a:pPr marL="484632" indent="0" algn="ctr" eaLnBrk="1" fontAlgn="auto" hangingPunct="1">
              <a:spcAft>
                <a:spcPts val="0"/>
              </a:spcAft>
              <a:defRPr/>
            </a:pPr>
            <a:r>
              <a:rPr lang="es-AR" sz="80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F.O.D.A</a:t>
            </a:r>
            <a:endParaRPr lang="es-AR" sz="8000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"/>
          <p:cNvSpPr>
            <a:spLocks noChangeArrowheads="1"/>
          </p:cNvSpPr>
          <p:nvPr/>
        </p:nvSpPr>
        <p:spPr bwMode="auto">
          <a:xfrm>
            <a:off x="642938" y="449263"/>
            <a:ext cx="8501062" cy="435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sz="4000" b="1" i="1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Fortalezas</a:t>
            </a:r>
          </a:p>
          <a:p>
            <a:pPr eaLnBrk="1" hangingPunct="1"/>
            <a:endParaRPr lang="es-AR" sz="4000">
              <a:solidFill>
                <a:schemeClr val="bg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400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Consenso axiológico</a:t>
            </a:r>
            <a:endParaRPr lang="es-AR" sz="400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400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Empoderados socialmente</a:t>
            </a:r>
            <a:endParaRPr lang="es-AR" sz="400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400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Mirada estratégica</a:t>
            </a:r>
            <a:endParaRPr lang="es-AR" sz="400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400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Jurisprudencia propia</a:t>
            </a:r>
            <a:endParaRPr lang="es-AR" sz="400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400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Datos mas precisos</a:t>
            </a:r>
            <a:endParaRPr lang="es-ES" sz="4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"/>
          <p:cNvSpPr>
            <a:spLocks noChangeArrowheads="1"/>
          </p:cNvSpPr>
          <p:nvPr/>
        </p:nvSpPr>
        <p:spPr bwMode="auto">
          <a:xfrm>
            <a:off x="500063" y="171450"/>
            <a:ext cx="8643937" cy="643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sz="4000" b="1" i="1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Oportunidades</a:t>
            </a:r>
          </a:p>
          <a:p>
            <a:pPr eaLnBrk="1" hangingPunct="1"/>
            <a:endParaRPr lang="es-AR" sz="4000" b="1">
              <a:solidFill>
                <a:schemeClr val="bg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80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Intervenciones personalizadas.</a:t>
            </a:r>
            <a:endParaRPr lang="es-AR" sz="2800">
              <a:solidFill>
                <a:schemeClr val="bg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80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Formación y especialización de operadores </a:t>
            </a:r>
            <a:endParaRPr lang="es-AR" sz="280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80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Producción de información precisa.</a:t>
            </a:r>
            <a:endParaRPr lang="es-AR" sz="280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80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Posibilidad de hacer teoría (mas allá del 37 y 40 CDN).</a:t>
            </a:r>
            <a:endParaRPr lang="es-AR" sz="280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80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Intervenciones mediáticas o debate público.</a:t>
            </a:r>
            <a:endParaRPr lang="es-AR" sz="280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80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Participación en redes. </a:t>
            </a:r>
            <a:endParaRPr lang="es-AR" sz="280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80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Oportunidad para la innovación (intervenciones, prácticas).</a:t>
            </a:r>
            <a:endParaRPr lang="es-AR" sz="280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80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De afectar indirectamente el Derecho penal de adultos (acusatorio,cesura, ultima ratio, restaurativo).</a:t>
            </a:r>
            <a:endParaRPr lang="es-ES" sz="28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285750" y="455613"/>
            <a:ext cx="8858250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sz="40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4000" b="1" i="1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Debilidades</a:t>
            </a:r>
          </a:p>
          <a:p>
            <a:pPr eaLnBrk="1" hangingPunct="1"/>
            <a:endParaRPr lang="es-AR" sz="4000" dirty="0">
              <a:solidFill>
                <a:schemeClr val="bg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Subestimación institucional.</a:t>
            </a:r>
            <a:endParaRPr lang="es-AR" sz="2400" dirty="0">
              <a:solidFill>
                <a:schemeClr val="bg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Intervenciones y diagnósticos intuitivos.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Falta de producción de datos criminológicos.</a:t>
            </a:r>
            <a:endParaRPr lang="es-AR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Debilidad en la ejecución. </a:t>
            </a:r>
            <a:endParaRPr lang="es-AR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Ausencia de </a:t>
            </a:r>
            <a:r>
              <a:rPr lang="es-ES" sz="2400" dirty="0" smtClean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Especificidad </a:t>
            </a:r>
            <a:r>
              <a:rPr lang="es-ES" sz="2400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en todas las instancias.</a:t>
            </a:r>
            <a:endParaRPr lang="es-AR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Carrera de los funcionarios.</a:t>
            </a:r>
            <a:endParaRPr lang="es-AR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Inestabilidad de funcionarios ejecutivos.</a:t>
            </a:r>
            <a:endParaRPr lang="es-AR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Comisarías no especializadas.</a:t>
            </a:r>
            <a:endParaRPr lang="es-AR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Falta de articulación institucional. </a:t>
            </a:r>
            <a:endParaRPr lang="es-AR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Participación comunitaria.</a:t>
            </a:r>
            <a:endParaRPr lang="es-ES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"/>
          <p:cNvSpPr>
            <a:spLocks noChangeArrowheads="1"/>
          </p:cNvSpPr>
          <p:nvPr/>
        </p:nvSpPr>
        <p:spPr bwMode="auto">
          <a:xfrm>
            <a:off x="642938" y="533400"/>
            <a:ext cx="8501062" cy="691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sz="4000" b="1" i="1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Amenazas</a:t>
            </a:r>
          </a:p>
          <a:p>
            <a:pPr eaLnBrk="1" hangingPunct="1"/>
            <a:endParaRPr lang="es-AR" sz="4000" b="1">
              <a:solidFill>
                <a:schemeClr val="bg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80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La presencia de querellante (texto del querellante, interrogatorios).</a:t>
            </a:r>
          </a:p>
          <a:p>
            <a:pPr eaLnBrk="1" hangingPunct="1"/>
            <a:r>
              <a:rPr lang="es-ES" sz="280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s-ES" sz="2000">
                <a:solidFill>
                  <a:schemeClr val="bg1"/>
                </a:solidFill>
                <a:latin typeface="Century Gothic" panose="020B0502020202020204" pitchFamily="34" charset="0"/>
              </a:rPr>
              <a:t>“Me comunico con Uds. para informarles que he dado por finalizado el proceso de mediación que solicitaron de común acuerdo el Fiscal y el Defensor del asesino. Ahora el Fiscal del caso pretende cerrar la cuestión con la defensa en tres años en suspenso para el condenado.</a:t>
            </a:r>
            <a:endParaRPr lang="es-AR" sz="200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eaLnBrk="1" hangingPunct="1"/>
            <a:r>
              <a:rPr lang="es-ES" sz="2000">
                <a:solidFill>
                  <a:schemeClr val="bg1"/>
                </a:solidFill>
                <a:latin typeface="Century Gothic" panose="020B0502020202020204" pitchFamily="34" charset="0"/>
              </a:rPr>
              <a:t>Es una vergüenza absoluta, considero que para esta etapa crucial entre honorarios de psiquiatra, dado el tiempo transcurrido, y nuevas apelaciones a tribunal de impugnación etc., andaríamos en la suma de $ 50.000, que pueden abonarse hasta en 10 pagos mensuales y consecutivos.</a:t>
            </a:r>
            <a:r>
              <a:rPr lang="es-AR" sz="200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s-ES" sz="2000">
                <a:solidFill>
                  <a:schemeClr val="bg1"/>
                </a:solidFill>
                <a:latin typeface="Century Gothic" panose="020B0502020202020204" pitchFamily="34" charset="0"/>
              </a:rPr>
              <a:t>Contestenmé a la brevedad porque el miércoles me vence término, gracias”.</a:t>
            </a:r>
            <a:endParaRPr lang="es-AR" sz="200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eaLnBrk="1" hangingPunct="1"/>
            <a:r>
              <a:rPr lang="es-ES" sz="2000">
                <a:latin typeface="Century Gothic" panose="020B0502020202020204" pitchFamily="34" charset="0"/>
              </a:rPr>
              <a:t> </a:t>
            </a:r>
            <a:endParaRPr lang="es-AR" sz="2000"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s-AR" sz="3200">
              <a:latin typeface="Century Gothic" panose="020B0502020202020204" pitchFamily="34" charset="0"/>
            </a:endParaRPr>
          </a:p>
          <a:p>
            <a:endParaRPr lang="es-ES" sz="320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1 Rectángulo"/>
          <p:cNvSpPr>
            <a:spLocks noChangeArrowheads="1"/>
          </p:cNvSpPr>
          <p:nvPr/>
        </p:nvSpPr>
        <p:spPr bwMode="auto">
          <a:xfrm>
            <a:off x="500063" y="785813"/>
            <a:ext cx="8643937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s-ES" sz="280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Lo mediático.</a:t>
            </a:r>
            <a:endParaRPr lang="es-AR" sz="2800">
              <a:solidFill>
                <a:schemeClr val="bg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80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Rutinización/burocratización.</a:t>
            </a:r>
            <a:endParaRPr lang="es-AR" sz="280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80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Opinión pública /demagogia punitiva</a:t>
            </a:r>
            <a:endParaRPr lang="es-AR" sz="280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80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(Baja de punibilidad).</a:t>
            </a:r>
            <a:endParaRPr lang="es-AR" sz="28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C:\Users\tatiana\Desktop\Presentacion bariloche\desafioapolici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-1143000"/>
            <a:ext cx="6858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1" descr="C:\Users\tatiana\Desktop\Presentacion bariloche\pandill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-1143000"/>
            <a:ext cx="6858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274" name="Object 1"/>
          <p:cNvGraphicFramePr>
            <a:graphicFrameLocks noChangeAspect="1"/>
          </p:cNvGraphicFramePr>
          <p:nvPr/>
        </p:nvGraphicFramePr>
        <p:xfrm>
          <a:off x="2000250" y="20638"/>
          <a:ext cx="5072063" cy="6837362"/>
        </p:xfrm>
        <a:graphic>
          <a:graphicData uri="http://schemas.openxmlformats.org/presentationml/2006/ole">
            <p:oleObj spid="_x0000_s54285" name="Acrobat Document" r:id="rId3" imgW="9941040" imgH="13375080" progId="AcroExch.Document.DC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52400"/>
            <a:ext cx="8643938" cy="66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5" descr="C:\Documents and Settings\Usuario\Mis documentos\Comisaria\Dia del Niño CNY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0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/>
          </p:cNvSpPr>
          <p:nvPr>
            <p:ph type="ctrTitle"/>
          </p:nvPr>
        </p:nvSpPr>
        <p:spPr bwMode="auto">
          <a:xfrm>
            <a:off x="685800" y="1066800"/>
            <a:ext cx="7772400" cy="46482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marL="0" indent="484188" eaLnBrk="1" hangingPunct="1"/>
            <a:r>
              <a:rPr lang="es-ES" sz="5600" smtClean="0">
                <a:ln>
                  <a:noFill/>
                </a:ln>
                <a:solidFill>
                  <a:schemeClr val="hlink"/>
                </a:solidFill>
                <a:effectLst/>
              </a:rPr>
              <a:t>Gracias </a:t>
            </a:r>
            <a:br>
              <a:rPr lang="es-ES" sz="5600" smtClean="0">
                <a:ln>
                  <a:noFill/>
                </a:ln>
                <a:solidFill>
                  <a:schemeClr val="hlink"/>
                </a:solidFill>
                <a:effectLst/>
              </a:rPr>
            </a:br>
            <a:r>
              <a:rPr lang="es-ES" sz="5600" smtClean="0">
                <a:ln>
                  <a:noFill/>
                </a:ln>
                <a:solidFill>
                  <a:schemeClr val="hlink"/>
                </a:solidFill>
                <a:effectLst/>
              </a:rPr>
              <a:t>los esperamos en Neuquén ¡¡¡¡</a:t>
            </a:r>
            <a:br>
              <a:rPr lang="es-ES" sz="5600" smtClean="0">
                <a:ln>
                  <a:noFill/>
                </a:ln>
                <a:solidFill>
                  <a:schemeClr val="hlink"/>
                </a:solidFill>
                <a:effectLst/>
              </a:rPr>
            </a:br>
            <a:r>
              <a:rPr lang="es-ES" sz="2600" smtClean="0">
                <a:ln>
                  <a:noFill/>
                </a:ln>
                <a:solidFill>
                  <a:schemeClr val="hlink"/>
                </a:solidFill>
                <a:effectLst/>
                <a:hlinkClick r:id="rId2"/>
              </a:rPr>
              <a:t>marting@jusneuquen.gov.ar</a:t>
            </a:r>
            <a:r>
              <a:rPr lang="es-ES" sz="2600" smtClean="0">
                <a:ln>
                  <a:noFill/>
                </a:ln>
                <a:solidFill>
                  <a:schemeClr val="hlink"/>
                </a:solidFill>
                <a:effectLst/>
              </a:rPr>
              <a:t/>
            </a:r>
            <a:br>
              <a:rPr lang="es-ES" sz="2600" smtClean="0">
                <a:ln>
                  <a:noFill/>
                </a:ln>
                <a:solidFill>
                  <a:schemeClr val="hlink"/>
                </a:solidFill>
                <a:effectLst/>
              </a:rPr>
            </a:br>
            <a:r>
              <a:rPr lang="es-ES" sz="2600" smtClean="0">
                <a:ln>
                  <a:noFill/>
                </a:ln>
                <a:solidFill>
                  <a:schemeClr val="hlink"/>
                </a:solidFill>
                <a:effectLst/>
                <a:hlinkClick r:id="rId3"/>
              </a:rPr>
              <a:t>germandariomartin@yahoo.com.ar</a:t>
            </a:r>
            <a:r>
              <a:rPr lang="es-ES" sz="2600" smtClean="0">
                <a:ln>
                  <a:noFill/>
                </a:ln>
                <a:solidFill>
                  <a:schemeClr val="hlink"/>
                </a:solidFill>
                <a:effectLst/>
              </a:rPr>
              <a:t/>
            </a:r>
            <a:br>
              <a:rPr lang="es-ES" sz="2600" smtClean="0">
                <a:ln>
                  <a:noFill/>
                </a:ln>
                <a:solidFill>
                  <a:schemeClr val="hlink"/>
                </a:solidFill>
                <a:effectLst/>
              </a:rPr>
            </a:br>
            <a:r>
              <a:rPr lang="es-ES" sz="2600" smtClean="0">
                <a:ln>
                  <a:noFill/>
                </a:ln>
                <a:solidFill>
                  <a:schemeClr val="hlink"/>
                </a:solidFill>
                <a:effectLst/>
              </a:rPr>
              <a:t>0299-155774124</a:t>
            </a:r>
            <a:endParaRPr lang="es-ES" sz="5600" smtClean="0">
              <a:ln>
                <a:noFill/>
              </a:ln>
              <a:solidFill>
                <a:schemeClr val="hlink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ío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Brí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Brío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irador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  <a:fontScheme name="Brío">
    <a:majorFont>
      <a:latin typeface="Century Gothic"/>
      <a:ea typeface=""/>
      <a:cs typeface=""/>
      <a:font script="Jpan" typeface="HGｺﾞｼｯｸM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Century Gothic"/>
      <a:ea typeface=""/>
      <a:cs typeface=""/>
      <a:font script="Jpan" typeface="ＭＳ ゴシック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Verdana"/>
      <a:font script="Uigh" typeface="Microsoft Uighur"/>
    </a:minorFont>
  </a:fontScheme>
  <a:fmtScheme name="Brío">
    <a:fillStyleLst>
      <a:solidFill>
        <a:schemeClr val="phClr"/>
      </a:solidFill>
      <a:gradFill rotWithShape="1">
        <a:gsLst>
          <a:gs pos="0">
            <a:schemeClr val="phClr">
              <a:tint val="10000"/>
              <a:satMod val="300000"/>
            </a:schemeClr>
          </a:gs>
          <a:gs pos="34000">
            <a:schemeClr val="phClr">
              <a:tint val="13500"/>
              <a:satMod val="250000"/>
            </a:schemeClr>
          </a:gs>
          <a:gs pos="100000">
            <a:schemeClr val="phClr">
              <a:tint val="60000"/>
              <a:satMod val="200000"/>
            </a:schemeClr>
          </a:gs>
        </a:gsLst>
        <a:path path="circle">
          <a:fillToRect l="50000" t="155000" r="50000" b="-55000"/>
        </a:path>
      </a:gradFill>
      <a:gradFill rotWithShape="1">
        <a:gsLst>
          <a:gs pos="0">
            <a:schemeClr val="phClr">
              <a:tint val="60000"/>
              <a:satMod val="160000"/>
            </a:schemeClr>
          </a:gs>
          <a:gs pos="46000">
            <a:schemeClr val="phClr">
              <a:tint val="86000"/>
              <a:satMod val="160000"/>
            </a:schemeClr>
          </a:gs>
          <a:gs pos="100000">
            <a:schemeClr val="phClr">
              <a:shade val="40000"/>
              <a:satMod val="160000"/>
            </a:schemeClr>
          </a:gs>
        </a:gsLst>
        <a:path path="circle">
          <a:fillToRect l="50000" t="155000" r="50000" b="-55000"/>
        </a:path>
      </a:gradFill>
    </a:fillStyleLst>
    <a:lnStyleLst>
      <a:ln w="9525" cap="flat" cmpd="sng" algn="ctr">
        <a:solidFill>
          <a:schemeClr val="phClr">
            <a:satMod val="12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147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50800" dist="38100" dir="14700000" algn="t" rotWithShape="0">
            <a:srgbClr val="000000">
              <a:alpha val="60000"/>
            </a:srgbClr>
          </a:outerShdw>
        </a:effectLst>
      </a:effectStyle>
      <a:effectStyle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48000"/>
              <a:satMod val="230000"/>
            </a:schemeClr>
          </a:gs>
          <a:gs pos="60000">
            <a:schemeClr val="phClr">
              <a:shade val="92000"/>
              <a:satMod val="230000"/>
            </a:schemeClr>
          </a:gs>
          <a:gs pos="100000">
            <a:schemeClr val="phClr">
              <a:tint val="85000"/>
              <a:satMod val="400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1200"/>
              <a:satMod val="150000"/>
            </a:schemeClr>
            <a:schemeClr val="phClr">
              <a:tint val="90000"/>
              <a:satMod val="150000"/>
            </a:schemeClr>
          </a:duotone>
        </a:blip>
        <a:tile tx="0" ty="0" sx="70000" sy="70000" flip="none" algn="tl"/>
      </a:blipFill>
    </a:bgFillStyleLst>
  </a:fmtScheme>
</a:themeOverride>
</file>

<file path=ppt/theme/themeOverride2.xml><?xml version="1.0" encoding="utf-8"?>
<a:themeOverride xmlns:a="http://schemas.openxmlformats.org/drawingml/2006/main">
  <a:clrScheme name="Mirador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  <a:fontScheme name="Brío">
    <a:majorFont>
      <a:latin typeface="Century Gothic"/>
      <a:ea typeface=""/>
      <a:cs typeface=""/>
      <a:font script="Jpan" typeface="HGｺﾞｼｯｸM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Century Gothic"/>
      <a:ea typeface=""/>
      <a:cs typeface=""/>
      <a:font script="Jpan" typeface="ＭＳ ゴシック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Verdana"/>
      <a:font script="Uigh" typeface="Microsoft Uighur"/>
    </a:minorFont>
  </a:fontScheme>
  <a:fmtScheme name="Brío">
    <a:fillStyleLst>
      <a:solidFill>
        <a:schemeClr val="phClr"/>
      </a:solidFill>
      <a:gradFill rotWithShape="1">
        <a:gsLst>
          <a:gs pos="0">
            <a:schemeClr val="phClr">
              <a:tint val="10000"/>
              <a:satMod val="300000"/>
            </a:schemeClr>
          </a:gs>
          <a:gs pos="34000">
            <a:schemeClr val="phClr">
              <a:tint val="13500"/>
              <a:satMod val="250000"/>
            </a:schemeClr>
          </a:gs>
          <a:gs pos="100000">
            <a:schemeClr val="phClr">
              <a:tint val="60000"/>
              <a:satMod val="200000"/>
            </a:schemeClr>
          </a:gs>
        </a:gsLst>
        <a:path path="circle">
          <a:fillToRect l="50000" t="155000" r="50000" b="-55000"/>
        </a:path>
      </a:gradFill>
      <a:gradFill rotWithShape="1">
        <a:gsLst>
          <a:gs pos="0">
            <a:schemeClr val="phClr">
              <a:tint val="60000"/>
              <a:satMod val="160000"/>
            </a:schemeClr>
          </a:gs>
          <a:gs pos="46000">
            <a:schemeClr val="phClr">
              <a:tint val="86000"/>
              <a:satMod val="160000"/>
            </a:schemeClr>
          </a:gs>
          <a:gs pos="100000">
            <a:schemeClr val="phClr">
              <a:shade val="40000"/>
              <a:satMod val="160000"/>
            </a:schemeClr>
          </a:gs>
        </a:gsLst>
        <a:path path="circle">
          <a:fillToRect l="50000" t="155000" r="50000" b="-55000"/>
        </a:path>
      </a:gradFill>
    </a:fillStyleLst>
    <a:lnStyleLst>
      <a:ln w="9525" cap="flat" cmpd="sng" algn="ctr">
        <a:solidFill>
          <a:schemeClr val="phClr">
            <a:satMod val="12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147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50800" dist="38100" dir="14700000" algn="t" rotWithShape="0">
            <a:srgbClr val="000000">
              <a:alpha val="60000"/>
            </a:srgbClr>
          </a:outerShdw>
        </a:effectLst>
      </a:effectStyle>
      <a:effectStyle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48000"/>
              <a:satMod val="230000"/>
            </a:schemeClr>
          </a:gs>
          <a:gs pos="60000">
            <a:schemeClr val="phClr">
              <a:shade val="92000"/>
              <a:satMod val="230000"/>
            </a:schemeClr>
          </a:gs>
          <a:gs pos="100000">
            <a:schemeClr val="phClr">
              <a:tint val="85000"/>
              <a:satMod val="400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1200"/>
              <a:satMod val="150000"/>
            </a:schemeClr>
            <a:schemeClr val="phClr">
              <a:tint val="90000"/>
              <a:satMod val="150000"/>
            </a:schemeClr>
          </a:duotone>
        </a:blip>
        <a:tile tx="0" ty="0" sx="70000" sy="70000" flip="none" algn="tl"/>
      </a:blipFill>
    </a:bgFillStyleLst>
  </a:fmtScheme>
</a:themeOverride>
</file>

<file path=ppt/theme/themeOverride3.xml><?xml version="1.0" encoding="utf-8"?>
<a:themeOverride xmlns:a="http://schemas.openxmlformats.org/drawingml/2006/main">
  <a:clrScheme name="Mirador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  <a:fontScheme name="Brío">
    <a:majorFont>
      <a:latin typeface="Century Gothic"/>
      <a:ea typeface=""/>
      <a:cs typeface=""/>
      <a:font script="Jpan" typeface="HGｺﾞｼｯｸM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Century Gothic"/>
      <a:ea typeface=""/>
      <a:cs typeface=""/>
      <a:font script="Jpan" typeface="ＭＳ ゴシック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Verdana"/>
      <a:font script="Uigh" typeface="Microsoft Uighur"/>
    </a:minorFont>
  </a:fontScheme>
  <a:fmtScheme name="Brío">
    <a:fillStyleLst>
      <a:solidFill>
        <a:schemeClr val="phClr"/>
      </a:solidFill>
      <a:gradFill rotWithShape="1">
        <a:gsLst>
          <a:gs pos="0">
            <a:schemeClr val="phClr">
              <a:tint val="10000"/>
              <a:satMod val="300000"/>
            </a:schemeClr>
          </a:gs>
          <a:gs pos="34000">
            <a:schemeClr val="phClr">
              <a:tint val="13500"/>
              <a:satMod val="250000"/>
            </a:schemeClr>
          </a:gs>
          <a:gs pos="100000">
            <a:schemeClr val="phClr">
              <a:tint val="60000"/>
              <a:satMod val="200000"/>
            </a:schemeClr>
          </a:gs>
        </a:gsLst>
        <a:path path="circle">
          <a:fillToRect l="50000" t="155000" r="50000" b="-55000"/>
        </a:path>
      </a:gradFill>
      <a:gradFill rotWithShape="1">
        <a:gsLst>
          <a:gs pos="0">
            <a:schemeClr val="phClr">
              <a:tint val="60000"/>
              <a:satMod val="160000"/>
            </a:schemeClr>
          </a:gs>
          <a:gs pos="46000">
            <a:schemeClr val="phClr">
              <a:tint val="86000"/>
              <a:satMod val="160000"/>
            </a:schemeClr>
          </a:gs>
          <a:gs pos="100000">
            <a:schemeClr val="phClr">
              <a:shade val="40000"/>
              <a:satMod val="160000"/>
            </a:schemeClr>
          </a:gs>
        </a:gsLst>
        <a:path path="circle">
          <a:fillToRect l="50000" t="155000" r="50000" b="-55000"/>
        </a:path>
      </a:gradFill>
    </a:fillStyleLst>
    <a:lnStyleLst>
      <a:ln w="9525" cap="flat" cmpd="sng" algn="ctr">
        <a:solidFill>
          <a:schemeClr val="phClr">
            <a:satMod val="12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147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50800" dist="38100" dir="14700000" algn="t" rotWithShape="0">
            <a:srgbClr val="000000">
              <a:alpha val="60000"/>
            </a:srgbClr>
          </a:outerShdw>
        </a:effectLst>
      </a:effectStyle>
      <a:effectStyle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48000"/>
              <a:satMod val="230000"/>
            </a:schemeClr>
          </a:gs>
          <a:gs pos="60000">
            <a:schemeClr val="phClr">
              <a:shade val="92000"/>
              <a:satMod val="230000"/>
            </a:schemeClr>
          </a:gs>
          <a:gs pos="100000">
            <a:schemeClr val="phClr">
              <a:tint val="85000"/>
              <a:satMod val="400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1200"/>
              <a:satMod val="150000"/>
            </a:schemeClr>
            <a:schemeClr val="phClr">
              <a:tint val="90000"/>
              <a:satMod val="150000"/>
            </a:schemeClr>
          </a:duotone>
        </a:blip>
        <a:tile tx="0" ty="0" sx="70000" sy="70000" flip="none" algn="tl"/>
      </a:blipFill>
    </a:bgFillStyleLst>
  </a:fmtScheme>
</a:themeOverride>
</file>

<file path=ppt/theme/themeOverride4.xml><?xml version="1.0" encoding="utf-8"?>
<a:themeOverride xmlns:a="http://schemas.openxmlformats.org/drawingml/2006/main">
  <a:clrScheme name="Mirador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  <a:fontScheme name="Brío">
    <a:majorFont>
      <a:latin typeface="Century Gothic"/>
      <a:ea typeface=""/>
      <a:cs typeface=""/>
      <a:font script="Jpan" typeface="HGｺﾞｼｯｸM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Century Gothic"/>
      <a:ea typeface=""/>
      <a:cs typeface=""/>
      <a:font script="Jpan" typeface="ＭＳ ゴシック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Verdana"/>
      <a:font script="Uigh" typeface="Microsoft Uighur"/>
    </a:minorFont>
  </a:fontScheme>
  <a:fmtScheme name="Brío">
    <a:fillStyleLst>
      <a:solidFill>
        <a:schemeClr val="phClr"/>
      </a:solidFill>
      <a:gradFill rotWithShape="1">
        <a:gsLst>
          <a:gs pos="0">
            <a:schemeClr val="phClr">
              <a:tint val="10000"/>
              <a:satMod val="300000"/>
            </a:schemeClr>
          </a:gs>
          <a:gs pos="34000">
            <a:schemeClr val="phClr">
              <a:tint val="13500"/>
              <a:satMod val="250000"/>
            </a:schemeClr>
          </a:gs>
          <a:gs pos="100000">
            <a:schemeClr val="phClr">
              <a:tint val="60000"/>
              <a:satMod val="200000"/>
            </a:schemeClr>
          </a:gs>
        </a:gsLst>
        <a:path path="circle">
          <a:fillToRect l="50000" t="155000" r="50000" b="-55000"/>
        </a:path>
      </a:gradFill>
      <a:gradFill rotWithShape="1">
        <a:gsLst>
          <a:gs pos="0">
            <a:schemeClr val="phClr">
              <a:tint val="60000"/>
              <a:satMod val="160000"/>
            </a:schemeClr>
          </a:gs>
          <a:gs pos="46000">
            <a:schemeClr val="phClr">
              <a:tint val="86000"/>
              <a:satMod val="160000"/>
            </a:schemeClr>
          </a:gs>
          <a:gs pos="100000">
            <a:schemeClr val="phClr">
              <a:shade val="40000"/>
              <a:satMod val="160000"/>
            </a:schemeClr>
          </a:gs>
        </a:gsLst>
        <a:path path="circle">
          <a:fillToRect l="50000" t="155000" r="50000" b="-55000"/>
        </a:path>
      </a:gradFill>
    </a:fillStyleLst>
    <a:lnStyleLst>
      <a:ln w="9525" cap="flat" cmpd="sng" algn="ctr">
        <a:solidFill>
          <a:schemeClr val="phClr">
            <a:satMod val="12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147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50800" dist="38100" dir="14700000" algn="t" rotWithShape="0">
            <a:srgbClr val="000000">
              <a:alpha val="60000"/>
            </a:srgbClr>
          </a:outerShdw>
        </a:effectLst>
      </a:effectStyle>
      <a:effectStyle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48000"/>
              <a:satMod val="230000"/>
            </a:schemeClr>
          </a:gs>
          <a:gs pos="60000">
            <a:schemeClr val="phClr">
              <a:shade val="92000"/>
              <a:satMod val="230000"/>
            </a:schemeClr>
          </a:gs>
          <a:gs pos="100000">
            <a:schemeClr val="phClr">
              <a:tint val="85000"/>
              <a:satMod val="400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1200"/>
              <a:satMod val="150000"/>
            </a:schemeClr>
            <a:schemeClr val="phClr">
              <a:tint val="90000"/>
              <a:satMod val="150000"/>
            </a:schemeClr>
          </a:duotone>
        </a:blip>
        <a:tile tx="0" ty="0" sx="70000" sy="70000" flip="none" algn="tl"/>
      </a:blipFill>
    </a:bgFillStyleLst>
  </a:fmtScheme>
</a:themeOverride>
</file>

<file path=ppt/theme/themeOverride5.xml><?xml version="1.0" encoding="utf-8"?>
<a:themeOverride xmlns:a="http://schemas.openxmlformats.org/drawingml/2006/main">
  <a:clrScheme name="Mirador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  <a:fontScheme name="Brío">
    <a:majorFont>
      <a:latin typeface="Century Gothic"/>
      <a:ea typeface=""/>
      <a:cs typeface=""/>
      <a:font script="Jpan" typeface="HGｺﾞｼｯｸM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Century Gothic"/>
      <a:ea typeface=""/>
      <a:cs typeface=""/>
      <a:font script="Jpan" typeface="ＭＳ ゴシック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Verdana"/>
      <a:font script="Uigh" typeface="Microsoft Uighur"/>
    </a:minorFont>
  </a:fontScheme>
  <a:fmtScheme name="Brío">
    <a:fillStyleLst>
      <a:solidFill>
        <a:schemeClr val="phClr"/>
      </a:solidFill>
      <a:gradFill rotWithShape="1">
        <a:gsLst>
          <a:gs pos="0">
            <a:schemeClr val="phClr">
              <a:tint val="10000"/>
              <a:satMod val="300000"/>
            </a:schemeClr>
          </a:gs>
          <a:gs pos="34000">
            <a:schemeClr val="phClr">
              <a:tint val="13500"/>
              <a:satMod val="250000"/>
            </a:schemeClr>
          </a:gs>
          <a:gs pos="100000">
            <a:schemeClr val="phClr">
              <a:tint val="60000"/>
              <a:satMod val="200000"/>
            </a:schemeClr>
          </a:gs>
        </a:gsLst>
        <a:path path="circle">
          <a:fillToRect l="50000" t="155000" r="50000" b="-55000"/>
        </a:path>
      </a:gradFill>
      <a:gradFill rotWithShape="1">
        <a:gsLst>
          <a:gs pos="0">
            <a:schemeClr val="phClr">
              <a:tint val="60000"/>
              <a:satMod val="160000"/>
            </a:schemeClr>
          </a:gs>
          <a:gs pos="46000">
            <a:schemeClr val="phClr">
              <a:tint val="86000"/>
              <a:satMod val="160000"/>
            </a:schemeClr>
          </a:gs>
          <a:gs pos="100000">
            <a:schemeClr val="phClr">
              <a:shade val="40000"/>
              <a:satMod val="160000"/>
            </a:schemeClr>
          </a:gs>
        </a:gsLst>
        <a:path path="circle">
          <a:fillToRect l="50000" t="155000" r="50000" b="-55000"/>
        </a:path>
      </a:gradFill>
    </a:fillStyleLst>
    <a:lnStyleLst>
      <a:ln w="9525" cap="flat" cmpd="sng" algn="ctr">
        <a:solidFill>
          <a:schemeClr val="phClr">
            <a:satMod val="12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147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50800" dist="38100" dir="14700000" algn="t" rotWithShape="0">
            <a:srgbClr val="000000">
              <a:alpha val="60000"/>
            </a:srgbClr>
          </a:outerShdw>
        </a:effectLst>
      </a:effectStyle>
      <a:effectStyle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48000"/>
              <a:satMod val="230000"/>
            </a:schemeClr>
          </a:gs>
          <a:gs pos="60000">
            <a:schemeClr val="phClr">
              <a:shade val="92000"/>
              <a:satMod val="230000"/>
            </a:schemeClr>
          </a:gs>
          <a:gs pos="100000">
            <a:schemeClr val="phClr">
              <a:tint val="85000"/>
              <a:satMod val="400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1200"/>
              <a:satMod val="150000"/>
            </a:schemeClr>
            <a:schemeClr val="phClr">
              <a:tint val="90000"/>
              <a:satMod val="150000"/>
            </a:schemeClr>
          </a:duotone>
        </a:blip>
        <a:tile tx="0" ty="0" sx="70000" sy="70000" flip="none" algn="tl"/>
      </a:blipFill>
    </a:bgFillStyleLst>
  </a:fmtScheme>
</a:themeOverride>
</file>

<file path=ppt/theme/themeOverride6.xml><?xml version="1.0" encoding="utf-8"?>
<a:themeOverride xmlns:a="http://schemas.openxmlformats.org/drawingml/2006/main">
  <a:clrScheme name="Mirador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  <a:fontScheme name="Brío">
    <a:majorFont>
      <a:latin typeface="Century Gothic"/>
      <a:ea typeface=""/>
      <a:cs typeface=""/>
      <a:font script="Jpan" typeface="HGｺﾞｼｯｸM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Century Gothic"/>
      <a:ea typeface=""/>
      <a:cs typeface=""/>
      <a:font script="Jpan" typeface="ＭＳ ゴシック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Verdana"/>
      <a:font script="Uigh" typeface="Microsoft Uighur"/>
    </a:minorFont>
  </a:fontScheme>
  <a:fmtScheme name="Brío">
    <a:fillStyleLst>
      <a:solidFill>
        <a:schemeClr val="phClr"/>
      </a:solidFill>
      <a:gradFill rotWithShape="1">
        <a:gsLst>
          <a:gs pos="0">
            <a:schemeClr val="phClr">
              <a:tint val="10000"/>
              <a:satMod val="300000"/>
            </a:schemeClr>
          </a:gs>
          <a:gs pos="34000">
            <a:schemeClr val="phClr">
              <a:tint val="13500"/>
              <a:satMod val="250000"/>
            </a:schemeClr>
          </a:gs>
          <a:gs pos="100000">
            <a:schemeClr val="phClr">
              <a:tint val="60000"/>
              <a:satMod val="200000"/>
            </a:schemeClr>
          </a:gs>
        </a:gsLst>
        <a:path path="circle">
          <a:fillToRect l="50000" t="155000" r="50000" b="-55000"/>
        </a:path>
      </a:gradFill>
      <a:gradFill rotWithShape="1">
        <a:gsLst>
          <a:gs pos="0">
            <a:schemeClr val="phClr">
              <a:tint val="60000"/>
              <a:satMod val="160000"/>
            </a:schemeClr>
          </a:gs>
          <a:gs pos="46000">
            <a:schemeClr val="phClr">
              <a:tint val="86000"/>
              <a:satMod val="160000"/>
            </a:schemeClr>
          </a:gs>
          <a:gs pos="100000">
            <a:schemeClr val="phClr">
              <a:shade val="40000"/>
              <a:satMod val="160000"/>
            </a:schemeClr>
          </a:gs>
        </a:gsLst>
        <a:path path="circle">
          <a:fillToRect l="50000" t="155000" r="50000" b="-55000"/>
        </a:path>
      </a:gradFill>
    </a:fillStyleLst>
    <a:lnStyleLst>
      <a:ln w="9525" cap="flat" cmpd="sng" algn="ctr">
        <a:solidFill>
          <a:schemeClr val="phClr">
            <a:satMod val="12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147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50800" dist="38100" dir="14700000" algn="t" rotWithShape="0">
            <a:srgbClr val="000000">
              <a:alpha val="60000"/>
            </a:srgbClr>
          </a:outerShdw>
        </a:effectLst>
      </a:effectStyle>
      <a:effectStyle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48000"/>
              <a:satMod val="230000"/>
            </a:schemeClr>
          </a:gs>
          <a:gs pos="60000">
            <a:schemeClr val="phClr">
              <a:shade val="92000"/>
              <a:satMod val="230000"/>
            </a:schemeClr>
          </a:gs>
          <a:gs pos="100000">
            <a:schemeClr val="phClr">
              <a:tint val="85000"/>
              <a:satMod val="400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1200"/>
              <a:satMod val="150000"/>
            </a:schemeClr>
            <a:schemeClr val="phClr">
              <a:tint val="90000"/>
              <a:satMod val="150000"/>
            </a:schemeClr>
          </a:duotone>
        </a:blip>
        <a:tile tx="0" ty="0" sx="70000" sy="70000" flip="none" algn="tl"/>
      </a:blipFill>
    </a:bgFillStyleLst>
  </a:fmtScheme>
</a:themeOverride>
</file>

<file path=ppt/theme/themeOverride7.xml><?xml version="1.0" encoding="utf-8"?>
<a:themeOverride xmlns:a="http://schemas.openxmlformats.org/drawingml/2006/main">
  <a:clrScheme name="Mirador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  <a:fontScheme name="Brío">
    <a:majorFont>
      <a:latin typeface="Century Gothic"/>
      <a:ea typeface=""/>
      <a:cs typeface=""/>
      <a:font script="Jpan" typeface="HGｺﾞｼｯｸM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Century Gothic"/>
      <a:ea typeface=""/>
      <a:cs typeface=""/>
      <a:font script="Jpan" typeface="ＭＳ ゴシック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Verdana"/>
      <a:font script="Uigh" typeface="Microsoft Uighur"/>
    </a:minorFont>
  </a:fontScheme>
  <a:fmtScheme name="Brío">
    <a:fillStyleLst>
      <a:solidFill>
        <a:schemeClr val="phClr"/>
      </a:solidFill>
      <a:gradFill rotWithShape="1">
        <a:gsLst>
          <a:gs pos="0">
            <a:schemeClr val="phClr">
              <a:tint val="10000"/>
              <a:satMod val="300000"/>
            </a:schemeClr>
          </a:gs>
          <a:gs pos="34000">
            <a:schemeClr val="phClr">
              <a:tint val="13500"/>
              <a:satMod val="250000"/>
            </a:schemeClr>
          </a:gs>
          <a:gs pos="100000">
            <a:schemeClr val="phClr">
              <a:tint val="60000"/>
              <a:satMod val="200000"/>
            </a:schemeClr>
          </a:gs>
        </a:gsLst>
        <a:path path="circle">
          <a:fillToRect l="50000" t="155000" r="50000" b="-55000"/>
        </a:path>
      </a:gradFill>
      <a:gradFill rotWithShape="1">
        <a:gsLst>
          <a:gs pos="0">
            <a:schemeClr val="phClr">
              <a:tint val="60000"/>
              <a:satMod val="160000"/>
            </a:schemeClr>
          </a:gs>
          <a:gs pos="46000">
            <a:schemeClr val="phClr">
              <a:tint val="86000"/>
              <a:satMod val="160000"/>
            </a:schemeClr>
          </a:gs>
          <a:gs pos="100000">
            <a:schemeClr val="phClr">
              <a:shade val="40000"/>
              <a:satMod val="160000"/>
            </a:schemeClr>
          </a:gs>
        </a:gsLst>
        <a:path path="circle">
          <a:fillToRect l="50000" t="155000" r="50000" b="-55000"/>
        </a:path>
      </a:gradFill>
    </a:fillStyleLst>
    <a:lnStyleLst>
      <a:ln w="9525" cap="flat" cmpd="sng" algn="ctr">
        <a:solidFill>
          <a:schemeClr val="phClr">
            <a:satMod val="12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147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50800" dist="38100" dir="14700000" algn="t" rotWithShape="0">
            <a:srgbClr val="000000">
              <a:alpha val="60000"/>
            </a:srgbClr>
          </a:outerShdw>
        </a:effectLst>
      </a:effectStyle>
      <a:effectStyle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48000"/>
              <a:satMod val="230000"/>
            </a:schemeClr>
          </a:gs>
          <a:gs pos="60000">
            <a:schemeClr val="phClr">
              <a:shade val="92000"/>
              <a:satMod val="230000"/>
            </a:schemeClr>
          </a:gs>
          <a:gs pos="100000">
            <a:schemeClr val="phClr">
              <a:tint val="85000"/>
              <a:satMod val="400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1200"/>
              <a:satMod val="150000"/>
            </a:schemeClr>
            <a:schemeClr val="phClr">
              <a:tint val="90000"/>
              <a:satMod val="150000"/>
            </a:schemeClr>
          </a:duotone>
        </a:blip>
        <a:tile tx="0" ty="0" sx="70000" sy="70000" flip="none" algn="tl"/>
      </a:blipFill>
    </a:bgFillStyleLst>
  </a:fmtScheme>
</a:themeOverride>
</file>

<file path=ppt/theme/themeOverride8.xml><?xml version="1.0" encoding="utf-8"?>
<a:themeOverride xmlns:a="http://schemas.openxmlformats.org/drawingml/2006/main">
  <a:clrScheme name="Mirador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  <a:fontScheme name="Brío">
    <a:majorFont>
      <a:latin typeface="Century Gothic"/>
      <a:ea typeface=""/>
      <a:cs typeface=""/>
      <a:font script="Jpan" typeface="HGｺﾞｼｯｸM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Century Gothic"/>
      <a:ea typeface=""/>
      <a:cs typeface=""/>
      <a:font script="Jpan" typeface="ＭＳ ゴシック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Verdana"/>
      <a:font script="Uigh" typeface="Microsoft Uighur"/>
    </a:minorFont>
  </a:fontScheme>
  <a:fmtScheme name="Brío">
    <a:fillStyleLst>
      <a:solidFill>
        <a:schemeClr val="phClr"/>
      </a:solidFill>
      <a:gradFill rotWithShape="1">
        <a:gsLst>
          <a:gs pos="0">
            <a:schemeClr val="phClr">
              <a:tint val="10000"/>
              <a:satMod val="300000"/>
            </a:schemeClr>
          </a:gs>
          <a:gs pos="34000">
            <a:schemeClr val="phClr">
              <a:tint val="13500"/>
              <a:satMod val="250000"/>
            </a:schemeClr>
          </a:gs>
          <a:gs pos="100000">
            <a:schemeClr val="phClr">
              <a:tint val="60000"/>
              <a:satMod val="200000"/>
            </a:schemeClr>
          </a:gs>
        </a:gsLst>
        <a:path path="circle">
          <a:fillToRect l="50000" t="155000" r="50000" b="-55000"/>
        </a:path>
      </a:gradFill>
      <a:gradFill rotWithShape="1">
        <a:gsLst>
          <a:gs pos="0">
            <a:schemeClr val="phClr">
              <a:tint val="60000"/>
              <a:satMod val="160000"/>
            </a:schemeClr>
          </a:gs>
          <a:gs pos="46000">
            <a:schemeClr val="phClr">
              <a:tint val="86000"/>
              <a:satMod val="160000"/>
            </a:schemeClr>
          </a:gs>
          <a:gs pos="100000">
            <a:schemeClr val="phClr">
              <a:shade val="40000"/>
              <a:satMod val="160000"/>
            </a:schemeClr>
          </a:gs>
        </a:gsLst>
        <a:path path="circle">
          <a:fillToRect l="50000" t="155000" r="50000" b="-55000"/>
        </a:path>
      </a:gradFill>
    </a:fillStyleLst>
    <a:lnStyleLst>
      <a:ln w="9525" cap="flat" cmpd="sng" algn="ctr">
        <a:solidFill>
          <a:schemeClr val="phClr">
            <a:satMod val="12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147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50800" dist="38100" dir="14700000" algn="t" rotWithShape="0">
            <a:srgbClr val="000000">
              <a:alpha val="60000"/>
            </a:srgbClr>
          </a:outerShdw>
        </a:effectLst>
      </a:effectStyle>
      <a:effectStyle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48000"/>
              <a:satMod val="230000"/>
            </a:schemeClr>
          </a:gs>
          <a:gs pos="60000">
            <a:schemeClr val="phClr">
              <a:shade val="92000"/>
              <a:satMod val="230000"/>
            </a:schemeClr>
          </a:gs>
          <a:gs pos="100000">
            <a:schemeClr val="phClr">
              <a:tint val="85000"/>
              <a:satMod val="400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1200"/>
              <a:satMod val="150000"/>
            </a:schemeClr>
            <a:schemeClr val="phClr">
              <a:tint val="90000"/>
              <a:satMod val="150000"/>
            </a:schemeClr>
          </a:duotone>
        </a:blip>
        <a:tile tx="0" ty="0" sx="70000" sy="70000" flip="none" algn="tl"/>
      </a:blipFill>
    </a:bgFillStyleLst>
  </a:fmtScheme>
</a:themeOverride>
</file>

<file path=ppt/theme/themeOverride9.xml><?xml version="1.0" encoding="utf-8"?>
<a:themeOverride xmlns:a="http://schemas.openxmlformats.org/drawingml/2006/main">
  <a:clrScheme name="Mirador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  <a:fontScheme name="Brío">
    <a:majorFont>
      <a:latin typeface="Century Gothic"/>
      <a:ea typeface=""/>
      <a:cs typeface=""/>
      <a:font script="Jpan" typeface="HGｺﾞｼｯｸM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Century Gothic"/>
      <a:ea typeface=""/>
      <a:cs typeface=""/>
      <a:font script="Jpan" typeface="ＭＳ ゴシック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Verdana"/>
      <a:font script="Uigh" typeface="Microsoft Uighur"/>
    </a:minorFont>
  </a:fontScheme>
  <a:fmtScheme name="Brío">
    <a:fillStyleLst>
      <a:solidFill>
        <a:schemeClr val="phClr"/>
      </a:solidFill>
      <a:gradFill rotWithShape="1">
        <a:gsLst>
          <a:gs pos="0">
            <a:schemeClr val="phClr">
              <a:tint val="10000"/>
              <a:satMod val="300000"/>
            </a:schemeClr>
          </a:gs>
          <a:gs pos="34000">
            <a:schemeClr val="phClr">
              <a:tint val="13500"/>
              <a:satMod val="250000"/>
            </a:schemeClr>
          </a:gs>
          <a:gs pos="100000">
            <a:schemeClr val="phClr">
              <a:tint val="60000"/>
              <a:satMod val="200000"/>
            </a:schemeClr>
          </a:gs>
        </a:gsLst>
        <a:path path="circle">
          <a:fillToRect l="50000" t="155000" r="50000" b="-55000"/>
        </a:path>
      </a:gradFill>
      <a:gradFill rotWithShape="1">
        <a:gsLst>
          <a:gs pos="0">
            <a:schemeClr val="phClr">
              <a:tint val="60000"/>
              <a:satMod val="160000"/>
            </a:schemeClr>
          </a:gs>
          <a:gs pos="46000">
            <a:schemeClr val="phClr">
              <a:tint val="86000"/>
              <a:satMod val="160000"/>
            </a:schemeClr>
          </a:gs>
          <a:gs pos="100000">
            <a:schemeClr val="phClr">
              <a:shade val="40000"/>
              <a:satMod val="160000"/>
            </a:schemeClr>
          </a:gs>
        </a:gsLst>
        <a:path path="circle">
          <a:fillToRect l="50000" t="155000" r="50000" b="-55000"/>
        </a:path>
      </a:gradFill>
    </a:fillStyleLst>
    <a:lnStyleLst>
      <a:ln w="9525" cap="flat" cmpd="sng" algn="ctr">
        <a:solidFill>
          <a:schemeClr val="phClr">
            <a:satMod val="12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147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50800" dist="38100" dir="14700000" algn="t" rotWithShape="0">
            <a:srgbClr val="000000">
              <a:alpha val="60000"/>
            </a:srgbClr>
          </a:outerShdw>
        </a:effectLst>
      </a:effectStyle>
      <a:effectStyle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48000"/>
              <a:satMod val="230000"/>
            </a:schemeClr>
          </a:gs>
          <a:gs pos="60000">
            <a:schemeClr val="phClr">
              <a:shade val="92000"/>
              <a:satMod val="230000"/>
            </a:schemeClr>
          </a:gs>
          <a:gs pos="100000">
            <a:schemeClr val="phClr">
              <a:tint val="85000"/>
              <a:satMod val="400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1200"/>
              <a:satMod val="150000"/>
            </a:schemeClr>
            <a:schemeClr val="phClr">
              <a:tint val="90000"/>
              <a:satMod val="150000"/>
            </a:schemeClr>
          </a:duotone>
        </a:blip>
        <a:tile tx="0" ty="0" sx="70000" sy="70000" flip="none" algn="tl"/>
      </a:blipFill>
    </a:bgFillStyleLst>
  </a:fmtScheme>
</a:themeOverride>
</file>

<file path=ppt/theme/themeOverride10.xml><?xml version="1.0" encoding="utf-8"?>
<a:themeOverride xmlns:a="http://schemas.openxmlformats.org/drawingml/2006/main">
  <a:clrScheme name="Mirador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  <a:fontScheme name="Brío">
    <a:majorFont>
      <a:latin typeface="Century Gothic"/>
      <a:ea typeface=""/>
      <a:cs typeface=""/>
      <a:font script="Jpan" typeface="HGｺﾞｼｯｸM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Century Gothic"/>
      <a:ea typeface=""/>
      <a:cs typeface=""/>
      <a:font script="Jpan" typeface="ＭＳ ゴシック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Verdana"/>
      <a:font script="Uigh" typeface="Microsoft Uighur"/>
    </a:minorFont>
  </a:fontScheme>
  <a:fmtScheme name="Brío">
    <a:fillStyleLst>
      <a:solidFill>
        <a:schemeClr val="phClr"/>
      </a:solidFill>
      <a:gradFill rotWithShape="1">
        <a:gsLst>
          <a:gs pos="0">
            <a:schemeClr val="phClr">
              <a:tint val="10000"/>
              <a:satMod val="300000"/>
            </a:schemeClr>
          </a:gs>
          <a:gs pos="34000">
            <a:schemeClr val="phClr">
              <a:tint val="13500"/>
              <a:satMod val="250000"/>
            </a:schemeClr>
          </a:gs>
          <a:gs pos="100000">
            <a:schemeClr val="phClr">
              <a:tint val="60000"/>
              <a:satMod val="200000"/>
            </a:schemeClr>
          </a:gs>
        </a:gsLst>
        <a:path path="circle">
          <a:fillToRect l="50000" t="155000" r="50000" b="-55000"/>
        </a:path>
      </a:gradFill>
      <a:gradFill rotWithShape="1">
        <a:gsLst>
          <a:gs pos="0">
            <a:schemeClr val="phClr">
              <a:tint val="60000"/>
              <a:satMod val="160000"/>
            </a:schemeClr>
          </a:gs>
          <a:gs pos="46000">
            <a:schemeClr val="phClr">
              <a:tint val="86000"/>
              <a:satMod val="160000"/>
            </a:schemeClr>
          </a:gs>
          <a:gs pos="100000">
            <a:schemeClr val="phClr">
              <a:shade val="40000"/>
              <a:satMod val="160000"/>
            </a:schemeClr>
          </a:gs>
        </a:gsLst>
        <a:path path="circle">
          <a:fillToRect l="50000" t="155000" r="50000" b="-55000"/>
        </a:path>
      </a:gradFill>
    </a:fillStyleLst>
    <a:lnStyleLst>
      <a:ln w="9525" cap="flat" cmpd="sng" algn="ctr">
        <a:solidFill>
          <a:schemeClr val="phClr">
            <a:satMod val="12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147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50800" dist="38100" dir="14700000" algn="t" rotWithShape="0">
            <a:srgbClr val="000000">
              <a:alpha val="60000"/>
            </a:srgbClr>
          </a:outerShdw>
        </a:effectLst>
      </a:effectStyle>
      <a:effectStyle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48000"/>
              <a:satMod val="230000"/>
            </a:schemeClr>
          </a:gs>
          <a:gs pos="60000">
            <a:schemeClr val="phClr">
              <a:shade val="92000"/>
              <a:satMod val="230000"/>
            </a:schemeClr>
          </a:gs>
          <a:gs pos="100000">
            <a:schemeClr val="phClr">
              <a:tint val="85000"/>
              <a:satMod val="400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1200"/>
              <a:satMod val="150000"/>
            </a:schemeClr>
            <a:schemeClr val="phClr">
              <a:tint val="90000"/>
              <a:satMod val="150000"/>
            </a:schemeClr>
          </a:duotone>
        </a:blip>
        <a:tile tx="0" ty="0" sx="70000" sy="70000" flip="none" algn="tl"/>
      </a:blipFill>
    </a:bgFillStyleLst>
  </a:fmtScheme>
</a:themeOverride>
</file>

<file path=ppt/theme/themeOverride11.xml><?xml version="1.0" encoding="utf-8"?>
<a:themeOverride xmlns:a="http://schemas.openxmlformats.org/drawingml/2006/main">
  <a:clrScheme name="Mirador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  <a:fontScheme name="Brío">
    <a:majorFont>
      <a:latin typeface="Century Gothic"/>
      <a:ea typeface=""/>
      <a:cs typeface=""/>
      <a:font script="Jpan" typeface="HGｺﾞｼｯｸM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Century Gothic"/>
      <a:ea typeface=""/>
      <a:cs typeface=""/>
      <a:font script="Jpan" typeface="ＭＳ ゴシック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Verdana"/>
      <a:font script="Uigh" typeface="Microsoft Uighur"/>
    </a:minorFont>
  </a:fontScheme>
  <a:fmtScheme name="Brío">
    <a:fillStyleLst>
      <a:solidFill>
        <a:schemeClr val="phClr"/>
      </a:solidFill>
      <a:gradFill rotWithShape="1">
        <a:gsLst>
          <a:gs pos="0">
            <a:schemeClr val="phClr">
              <a:tint val="10000"/>
              <a:satMod val="300000"/>
            </a:schemeClr>
          </a:gs>
          <a:gs pos="34000">
            <a:schemeClr val="phClr">
              <a:tint val="13500"/>
              <a:satMod val="250000"/>
            </a:schemeClr>
          </a:gs>
          <a:gs pos="100000">
            <a:schemeClr val="phClr">
              <a:tint val="60000"/>
              <a:satMod val="200000"/>
            </a:schemeClr>
          </a:gs>
        </a:gsLst>
        <a:path path="circle">
          <a:fillToRect l="50000" t="155000" r="50000" b="-55000"/>
        </a:path>
      </a:gradFill>
      <a:gradFill rotWithShape="1">
        <a:gsLst>
          <a:gs pos="0">
            <a:schemeClr val="phClr">
              <a:tint val="60000"/>
              <a:satMod val="160000"/>
            </a:schemeClr>
          </a:gs>
          <a:gs pos="46000">
            <a:schemeClr val="phClr">
              <a:tint val="86000"/>
              <a:satMod val="160000"/>
            </a:schemeClr>
          </a:gs>
          <a:gs pos="100000">
            <a:schemeClr val="phClr">
              <a:shade val="40000"/>
              <a:satMod val="160000"/>
            </a:schemeClr>
          </a:gs>
        </a:gsLst>
        <a:path path="circle">
          <a:fillToRect l="50000" t="155000" r="50000" b="-55000"/>
        </a:path>
      </a:gradFill>
    </a:fillStyleLst>
    <a:lnStyleLst>
      <a:ln w="9525" cap="flat" cmpd="sng" algn="ctr">
        <a:solidFill>
          <a:schemeClr val="phClr">
            <a:satMod val="12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147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50800" dist="38100" dir="14700000" algn="t" rotWithShape="0">
            <a:srgbClr val="000000">
              <a:alpha val="60000"/>
            </a:srgbClr>
          </a:outerShdw>
        </a:effectLst>
      </a:effectStyle>
      <a:effectStyle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48000"/>
              <a:satMod val="230000"/>
            </a:schemeClr>
          </a:gs>
          <a:gs pos="60000">
            <a:schemeClr val="phClr">
              <a:shade val="92000"/>
              <a:satMod val="230000"/>
            </a:schemeClr>
          </a:gs>
          <a:gs pos="100000">
            <a:schemeClr val="phClr">
              <a:tint val="85000"/>
              <a:satMod val="400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1200"/>
              <a:satMod val="150000"/>
            </a:schemeClr>
            <a:schemeClr val="phClr">
              <a:tint val="90000"/>
              <a:satMod val="150000"/>
            </a:schemeClr>
          </a:duotone>
        </a:blip>
        <a:tile tx="0" ty="0" sx="70000" sy="70000" flip="none" algn="tl"/>
      </a:blipFill>
    </a:bgFillStyleLst>
  </a:fmtScheme>
</a:themeOverride>
</file>

<file path=ppt/theme/themeOverride12.xml><?xml version="1.0" encoding="utf-8"?>
<a:themeOverride xmlns:a="http://schemas.openxmlformats.org/drawingml/2006/main">
  <a:clrScheme name="Mirador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  <a:fontScheme name="Brío">
    <a:majorFont>
      <a:latin typeface="Century Gothic"/>
      <a:ea typeface=""/>
      <a:cs typeface=""/>
      <a:font script="Jpan" typeface="HGｺﾞｼｯｸM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Century Gothic"/>
      <a:ea typeface=""/>
      <a:cs typeface=""/>
      <a:font script="Jpan" typeface="ＭＳ ゴシック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Verdana"/>
      <a:font script="Uigh" typeface="Microsoft Uighur"/>
    </a:minorFont>
  </a:fontScheme>
  <a:fmtScheme name="Brío">
    <a:fillStyleLst>
      <a:solidFill>
        <a:schemeClr val="phClr"/>
      </a:solidFill>
      <a:gradFill rotWithShape="1">
        <a:gsLst>
          <a:gs pos="0">
            <a:schemeClr val="phClr">
              <a:tint val="10000"/>
              <a:satMod val="300000"/>
            </a:schemeClr>
          </a:gs>
          <a:gs pos="34000">
            <a:schemeClr val="phClr">
              <a:tint val="13500"/>
              <a:satMod val="250000"/>
            </a:schemeClr>
          </a:gs>
          <a:gs pos="100000">
            <a:schemeClr val="phClr">
              <a:tint val="60000"/>
              <a:satMod val="200000"/>
            </a:schemeClr>
          </a:gs>
        </a:gsLst>
        <a:path path="circle">
          <a:fillToRect l="50000" t="155000" r="50000" b="-55000"/>
        </a:path>
      </a:gradFill>
      <a:gradFill rotWithShape="1">
        <a:gsLst>
          <a:gs pos="0">
            <a:schemeClr val="phClr">
              <a:tint val="60000"/>
              <a:satMod val="160000"/>
            </a:schemeClr>
          </a:gs>
          <a:gs pos="46000">
            <a:schemeClr val="phClr">
              <a:tint val="86000"/>
              <a:satMod val="160000"/>
            </a:schemeClr>
          </a:gs>
          <a:gs pos="100000">
            <a:schemeClr val="phClr">
              <a:shade val="40000"/>
              <a:satMod val="160000"/>
            </a:schemeClr>
          </a:gs>
        </a:gsLst>
        <a:path path="circle">
          <a:fillToRect l="50000" t="155000" r="50000" b="-55000"/>
        </a:path>
      </a:gradFill>
    </a:fillStyleLst>
    <a:lnStyleLst>
      <a:ln w="9525" cap="flat" cmpd="sng" algn="ctr">
        <a:solidFill>
          <a:schemeClr val="phClr">
            <a:satMod val="12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147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50800" dist="38100" dir="14700000" algn="t" rotWithShape="0">
            <a:srgbClr val="000000">
              <a:alpha val="60000"/>
            </a:srgbClr>
          </a:outerShdw>
        </a:effectLst>
      </a:effectStyle>
      <a:effectStyle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48000"/>
              <a:satMod val="230000"/>
            </a:schemeClr>
          </a:gs>
          <a:gs pos="60000">
            <a:schemeClr val="phClr">
              <a:shade val="92000"/>
              <a:satMod val="230000"/>
            </a:schemeClr>
          </a:gs>
          <a:gs pos="100000">
            <a:schemeClr val="phClr">
              <a:tint val="85000"/>
              <a:satMod val="400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1200"/>
              <a:satMod val="150000"/>
            </a:schemeClr>
            <a:schemeClr val="phClr">
              <a:tint val="90000"/>
              <a:satMod val="150000"/>
            </a:schemeClr>
          </a:duotone>
        </a:blip>
        <a:tile tx="0" ty="0" sx="70000" sy="70000" flip="none" algn="tl"/>
      </a:blipFill>
    </a:bgFillStyleLst>
  </a:fmtScheme>
</a:themeOverride>
</file>

<file path=ppt/theme/themeOverride13.xml><?xml version="1.0" encoding="utf-8"?>
<a:themeOverride xmlns:a="http://schemas.openxmlformats.org/drawingml/2006/main">
  <a:clrScheme name="Mirador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  <a:fontScheme name="Brío">
    <a:majorFont>
      <a:latin typeface="Century Gothic"/>
      <a:ea typeface=""/>
      <a:cs typeface=""/>
      <a:font script="Jpan" typeface="HGｺﾞｼｯｸM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Century Gothic"/>
      <a:ea typeface=""/>
      <a:cs typeface=""/>
      <a:font script="Jpan" typeface="ＭＳ ゴシック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Verdana"/>
      <a:font script="Uigh" typeface="Microsoft Uighur"/>
    </a:minorFont>
  </a:fontScheme>
  <a:fmtScheme name="Brío">
    <a:fillStyleLst>
      <a:solidFill>
        <a:schemeClr val="phClr"/>
      </a:solidFill>
      <a:gradFill rotWithShape="1">
        <a:gsLst>
          <a:gs pos="0">
            <a:schemeClr val="phClr">
              <a:tint val="10000"/>
              <a:satMod val="300000"/>
            </a:schemeClr>
          </a:gs>
          <a:gs pos="34000">
            <a:schemeClr val="phClr">
              <a:tint val="13500"/>
              <a:satMod val="250000"/>
            </a:schemeClr>
          </a:gs>
          <a:gs pos="100000">
            <a:schemeClr val="phClr">
              <a:tint val="60000"/>
              <a:satMod val="200000"/>
            </a:schemeClr>
          </a:gs>
        </a:gsLst>
        <a:path path="circle">
          <a:fillToRect l="50000" t="155000" r="50000" b="-55000"/>
        </a:path>
      </a:gradFill>
      <a:gradFill rotWithShape="1">
        <a:gsLst>
          <a:gs pos="0">
            <a:schemeClr val="phClr">
              <a:tint val="60000"/>
              <a:satMod val="160000"/>
            </a:schemeClr>
          </a:gs>
          <a:gs pos="46000">
            <a:schemeClr val="phClr">
              <a:tint val="86000"/>
              <a:satMod val="160000"/>
            </a:schemeClr>
          </a:gs>
          <a:gs pos="100000">
            <a:schemeClr val="phClr">
              <a:shade val="40000"/>
              <a:satMod val="160000"/>
            </a:schemeClr>
          </a:gs>
        </a:gsLst>
        <a:path path="circle">
          <a:fillToRect l="50000" t="155000" r="50000" b="-55000"/>
        </a:path>
      </a:gradFill>
    </a:fillStyleLst>
    <a:lnStyleLst>
      <a:ln w="9525" cap="flat" cmpd="sng" algn="ctr">
        <a:solidFill>
          <a:schemeClr val="phClr">
            <a:satMod val="12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147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50800" dist="38100" dir="14700000" algn="t" rotWithShape="0">
            <a:srgbClr val="000000">
              <a:alpha val="60000"/>
            </a:srgbClr>
          </a:outerShdw>
        </a:effectLst>
      </a:effectStyle>
      <a:effectStyle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48000"/>
              <a:satMod val="230000"/>
            </a:schemeClr>
          </a:gs>
          <a:gs pos="60000">
            <a:schemeClr val="phClr">
              <a:shade val="92000"/>
              <a:satMod val="230000"/>
            </a:schemeClr>
          </a:gs>
          <a:gs pos="100000">
            <a:schemeClr val="phClr">
              <a:tint val="85000"/>
              <a:satMod val="400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1200"/>
              <a:satMod val="150000"/>
            </a:schemeClr>
            <a:schemeClr val="phClr">
              <a:tint val="90000"/>
              <a:satMod val="150000"/>
            </a:schemeClr>
          </a:duotone>
        </a:blip>
        <a:tile tx="0" ty="0" sx="70000" sy="70000" flip="none" algn="tl"/>
      </a:blipFill>
    </a:bgFillStyleLst>
  </a:fmtScheme>
</a:themeOverride>
</file>

<file path=ppt/theme/themeOverride14.xml><?xml version="1.0" encoding="utf-8"?>
<a:themeOverride xmlns:a="http://schemas.openxmlformats.org/drawingml/2006/main">
  <a:clrScheme name="Mirador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  <a:fontScheme name="Brío">
    <a:majorFont>
      <a:latin typeface="Century Gothic"/>
      <a:ea typeface=""/>
      <a:cs typeface=""/>
      <a:font script="Jpan" typeface="HGｺﾞｼｯｸM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Century Gothic"/>
      <a:ea typeface=""/>
      <a:cs typeface=""/>
      <a:font script="Jpan" typeface="ＭＳ ゴシック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Verdana"/>
      <a:font script="Uigh" typeface="Microsoft Uighur"/>
    </a:minorFont>
  </a:fontScheme>
  <a:fmtScheme name="Brío">
    <a:fillStyleLst>
      <a:solidFill>
        <a:schemeClr val="phClr"/>
      </a:solidFill>
      <a:gradFill rotWithShape="1">
        <a:gsLst>
          <a:gs pos="0">
            <a:schemeClr val="phClr">
              <a:tint val="10000"/>
              <a:satMod val="300000"/>
            </a:schemeClr>
          </a:gs>
          <a:gs pos="34000">
            <a:schemeClr val="phClr">
              <a:tint val="13500"/>
              <a:satMod val="250000"/>
            </a:schemeClr>
          </a:gs>
          <a:gs pos="100000">
            <a:schemeClr val="phClr">
              <a:tint val="60000"/>
              <a:satMod val="200000"/>
            </a:schemeClr>
          </a:gs>
        </a:gsLst>
        <a:path path="circle">
          <a:fillToRect l="50000" t="155000" r="50000" b="-55000"/>
        </a:path>
      </a:gradFill>
      <a:gradFill rotWithShape="1">
        <a:gsLst>
          <a:gs pos="0">
            <a:schemeClr val="phClr">
              <a:tint val="60000"/>
              <a:satMod val="160000"/>
            </a:schemeClr>
          </a:gs>
          <a:gs pos="46000">
            <a:schemeClr val="phClr">
              <a:tint val="86000"/>
              <a:satMod val="160000"/>
            </a:schemeClr>
          </a:gs>
          <a:gs pos="100000">
            <a:schemeClr val="phClr">
              <a:shade val="40000"/>
              <a:satMod val="160000"/>
            </a:schemeClr>
          </a:gs>
        </a:gsLst>
        <a:path path="circle">
          <a:fillToRect l="50000" t="155000" r="50000" b="-55000"/>
        </a:path>
      </a:gradFill>
    </a:fillStyleLst>
    <a:lnStyleLst>
      <a:ln w="9525" cap="flat" cmpd="sng" algn="ctr">
        <a:solidFill>
          <a:schemeClr val="phClr">
            <a:satMod val="12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147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50800" dist="38100" dir="14700000" algn="t" rotWithShape="0">
            <a:srgbClr val="000000">
              <a:alpha val="60000"/>
            </a:srgbClr>
          </a:outerShdw>
        </a:effectLst>
      </a:effectStyle>
      <a:effectStyle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48000"/>
              <a:satMod val="230000"/>
            </a:schemeClr>
          </a:gs>
          <a:gs pos="60000">
            <a:schemeClr val="phClr">
              <a:shade val="92000"/>
              <a:satMod val="230000"/>
            </a:schemeClr>
          </a:gs>
          <a:gs pos="100000">
            <a:schemeClr val="phClr">
              <a:tint val="85000"/>
              <a:satMod val="400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1200"/>
              <a:satMod val="150000"/>
            </a:schemeClr>
            <a:schemeClr val="phClr">
              <a:tint val="90000"/>
              <a:satMod val="150000"/>
            </a:schemeClr>
          </a:duotone>
        </a:blip>
        <a:tile tx="0" ty="0" sx="70000" sy="70000" flip="none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916</TotalTime>
  <Words>724</Words>
  <Application>Microsoft Office PowerPoint</Application>
  <PresentationFormat>Presentación en pantalla (4:3)</PresentationFormat>
  <Paragraphs>170</Paragraphs>
  <Slides>43</Slides>
  <Notes>2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43</vt:i4>
      </vt:variant>
    </vt:vector>
  </HeadingPairs>
  <TitlesOfParts>
    <vt:vector size="45" baseType="lpstr">
      <vt:lpstr>Brío</vt:lpstr>
      <vt:lpstr>Acrobat Document</vt:lpstr>
      <vt:lpstr>Diapositiva 1</vt:lpstr>
      <vt:lpstr>Diapositiva 2</vt:lpstr>
      <vt:lpstr>NORMATIVA</vt:lpstr>
      <vt:lpstr>Órganos e Instituciones</vt:lpstr>
      <vt:lpstr> Policía exclusiva de/para niñez y adolescencia </vt:lpstr>
      <vt:lpstr>Mesa de Corresponsabilidad Penal</vt:lpstr>
      <vt:lpstr>Datos Sociodemográficos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Fuero Penal del Niño y Adolescente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Gestión procesal en números</vt:lpstr>
      <vt:lpstr>Fuero Penal del Niño y Adolescente</vt:lpstr>
      <vt:lpstr>Fuero Penal del Niño y Adolescente</vt:lpstr>
      <vt:lpstr>Fuero Penal del Niño y Adolescente</vt:lpstr>
      <vt:lpstr>Fuero Penal del Niño y Adolescente</vt:lpstr>
      <vt:lpstr>Fuero Penal del Niño y Adolescente</vt:lpstr>
      <vt:lpstr>F.O.D.A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Gracias  los esperamos en Neuquén ¡¡¡¡ marting@jusneuquen.gov.ar germandariomartin@yahoo.com.ar 0299-155774124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Normativa Órganos e Instituciones Gestión procesal en números Números criminológicos F.O.D.A</dc:title>
  <dc:creator>tatiana</dc:creator>
  <cp:lastModifiedBy>Usuario</cp:lastModifiedBy>
  <cp:revision>101</cp:revision>
  <dcterms:created xsi:type="dcterms:W3CDTF">2015-02-24T15:41:37Z</dcterms:created>
  <dcterms:modified xsi:type="dcterms:W3CDTF">2022-09-22T18:08:03Z</dcterms:modified>
</cp:coreProperties>
</file>